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gif" ContentType="image/gi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300" r:id="rId2"/>
    <p:sldId id="298" r:id="rId3"/>
    <p:sldId id="299" r:id="rId4"/>
    <p:sldId id="289" r:id="rId5"/>
    <p:sldId id="295" r:id="rId6"/>
    <p:sldId id="270" r:id="rId7"/>
    <p:sldId id="292" r:id="rId8"/>
    <p:sldId id="285" r:id="rId9"/>
    <p:sldId id="273" r:id="rId10"/>
    <p:sldId id="272" r:id="rId11"/>
    <p:sldId id="288" r:id="rId12"/>
    <p:sldId id="275" r:id="rId13"/>
    <p:sldId id="276" r:id="rId14"/>
    <p:sldId id="277" r:id="rId15"/>
    <p:sldId id="278" r:id="rId16"/>
    <p:sldId id="296" r:id="rId17"/>
    <p:sldId id="297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10" r:id="rId27"/>
    <p:sldId id="311" r:id="rId28"/>
    <p:sldId id="312" r:id="rId29"/>
    <p:sldId id="313" r:id="rId30"/>
    <p:sldId id="281" r:id="rId31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mone Banchelli" initials="SB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798" autoAdjust="0"/>
  </p:normalViewPr>
  <p:slideViewPr>
    <p:cSldViewPr snapToGrid="0" snapToObjects="1">
      <p:cViewPr varScale="1">
        <p:scale>
          <a:sx n="129" d="100"/>
          <a:sy n="129" d="100"/>
        </p:scale>
        <p:origin x="-1832" y="-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commentAuthors" Target="commentAuthors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4-01T17:53:59.167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5C70C-CDAC-4D9D-9EC5-B394FD55CFA6}" type="datetimeFigureOut">
              <a:rPr lang="it-IT" smtClean="0"/>
              <a:t>11/04/17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12D402-4E61-4F19-87A7-1D7858B04F3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2219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CF8C9-5A18-4943-B225-F854E5C9EB1F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262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CF8C9-5A18-4943-B225-F854E5C9EB1F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6125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CF8C9-5A18-4943-B225-F854E5C9EB1F}" type="slidenum">
              <a:rPr lang="it-IT" smtClean="0"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1327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CF8C9-5A18-4943-B225-F854E5C9EB1F}" type="slidenum">
              <a:rPr lang="it-IT" smtClean="0"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242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gi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gi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g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gi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gi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gi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gi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gi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gi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96929-1B34-0643-8B07-F6E7A80F775C}" type="datetimeFigureOut">
              <a:rPr lang="it-IT" smtClean="0"/>
              <a:t>11/04/17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7BD5C-4696-7C4A-ABE9-DA4146B6B92C}" type="slidenum">
              <a:rPr lang="it-IT" smtClean="0"/>
              <a:t>‹n.›</a:t>
            </a:fld>
            <a:endParaRPr lang="it-IT"/>
          </a:p>
        </p:txBody>
      </p:sp>
      <p:pic>
        <p:nvPicPr>
          <p:cNvPr id="7" name="Immagine 6" descr="Logo DeA SCUOLA colore def-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890" y="178224"/>
            <a:ext cx="1329820" cy="1666451"/>
          </a:xfrm>
          <a:prstGeom prst="rect">
            <a:avLst/>
          </a:prstGeom>
        </p:spPr>
      </p:pic>
      <p:grpSp>
        <p:nvGrpSpPr>
          <p:cNvPr id="12" name="Gruppo 11"/>
          <p:cNvGrpSpPr/>
          <p:nvPr userDrawn="1"/>
        </p:nvGrpSpPr>
        <p:grpSpPr>
          <a:xfrm>
            <a:off x="4680278" y="546298"/>
            <a:ext cx="3050846" cy="1121077"/>
            <a:chOff x="4680278" y="546298"/>
            <a:chExt cx="3050846" cy="1121077"/>
          </a:xfrm>
        </p:grpSpPr>
        <p:grpSp>
          <p:nvGrpSpPr>
            <p:cNvPr id="8" name="Gruppo 7"/>
            <p:cNvGrpSpPr/>
            <p:nvPr userDrawn="1"/>
          </p:nvGrpSpPr>
          <p:grpSpPr>
            <a:xfrm>
              <a:off x="4680278" y="546298"/>
              <a:ext cx="2974646" cy="986799"/>
              <a:chOff x="5848678" y="413965"/>
              <a:chExt cx="2974646" cy="986799"/>
            </a:xfrm>
          </p:grpSpPr>
          <p:pic>
            <p:nvPicPr>
              <p:cNvPr id="9" name="Immagine 8" descr="unnamed.gi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48678" y="413965"/>
                <a:ext cx="2974646" cy="986799"/>
              </a:xfrm>
              <a:prstGeom prst="rect">
                <a:avLst/>
              </a:prstGeom>
            </p:spPr>
          </p:pic>
          <p:sp>
            <p:nvSpPr>
              <p:cNvPr id="10" name="Rettangolo 9"/>
              <p:cNvSpPr/>
              <p:nvPr/>
            </p:nvSpPr>
            <p:spPr>
              <a:xfrm>
                <a:off x="8068733" y="1244599"/>
                <a:ext cx="754591" cy="1392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11" name="Rettangolo 10"/>
            <p:cNvSpPr/>
            <p:nvPr userDrawn="1"/>
          </p:nvSpPr>
          <p:spPr>
            <a:xfrm>
              <a:off x="6769990" y="959489"/>
              <a:ext cx="961134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40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Brush Script MT Italic"/>
                  <a:cs typeface="Brush Script MT Italic"/>
                </a:rPr>
                <a:t>day</a:t>
              </a:r>
              <a:endParaRPr lang="it-IT" sz="4000" dirty="0"/>
            </a:p>
          </p:txBody>
        </p:sp>
      </p:grpSp>
      <p:sp>
        <p:nvSpPr>
          <p:cNvPr id="13" name="Rettangolo 12"/>
          <p:cNvSpPr/>
          <p:nvPr userDrawn="1"/>
        </p:nvSpPr>
        <p:spPr>
          <a:xfrm>
            <a:off x="0" y="2768600"/>
            <a:ext cx="914400" cy="3175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 userDrawn="1"/>
        </p:nvSpPr>
        <p:spPr>
          <a:xfrm>
            <a:off x="8242300" y="2768600"/>
            <a:ext cx="914400" cy="3175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6398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96929-1B34-0643-8B07-F6E7A80F775C}" type="datetimeFigureOut">
              <a:rPr lang="it-IT" smtClean="0"/>
              <a:t>11/04/17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7BD5C-4696-7C4A-ABE9-DA4146B6B92C}" type="slidenum">
              <a:rPr lang="it-IT" smtClean="0"/>
              <a:t>‹n.›</a:t>
            </a:fld>
            <a:endParaRPr lang="it-IT"/>
          </a:p>
        </p:txBody>
      </p:sp>
      <p:grpSp>
        <p:nvGrpSpPr>
          <p:cNvPr id="7" name="Gruppo 6"/>
          <p:cNvGrpSpPr>
            <a:grpSpLocks noChangeAspect="1"/>
          </p:cNvGrpSpPr>
          <p:nvPr userDrawn="1"/>
        </p:nvGrpSpPr>
        <p:grpSpPr>
          <a:xfrm>
            <a:off x="7477432" y="6083399"/>
            <a:ext cx="1590473" cy="601311"/>
            <a:chOff x="4680278" y="546298"/>
            <a:chExt cx="3266232" cy="1234866"/>
          </a:xfrm>
        </p:grpSpPr>
        <p:grpSp>
          <p:nvGrpSpPr>
            <p:cNvPr id="8" name="Gruppo 7"/>
            <p:cNvGrpSpPr/>
            <p:nvPr userDrawn="1"/>
          </p:nvGrpSpPr>
          <p:grpSpPr>
            <a:xfrm>
              <a:off x="4680278" y="546298"/>
              <a:ext cx="2974646" cy="986799"/>
              <a:chOff x="5848678" y="413965"/>
              <a:chExt cx="2974646" cy="986799"/>
            </a:xfrm>
          </p:grpSpPr>
          <p:pic>
            <p:nvPicPr>
              <p:cNvPr id="10" name="Immagine 9" descr="unnamed.gif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48678" y="413965"/>
                <a:ext cx="2974646" cy="986799"/>
              </a:xfrm>
              <a:prstGeom prst="rect">
                <a:avLst/>
              </a:prstGeom>
            </p:spPr>
          </p:pic>
          <p:sp>
            <p:nvSpPr>
              <p:cNvPr id="11" name="Rettangolo 10"/>
              <p:cNvSpPr/>
              <p:nvPr/>
            </p:nvSpPr>
            <p:spPr>
              <a:xfrm>
                <a:off x="8068733" y="1244599"/>
                <a:ext cx="754591" cy="1392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9" name="Rettangolo 8"/>
            <p:cNvSpPr/>
            <p:nvPr userDrawn="1"/>
          </p:nvSpPr>
          <p:spPr>
            <a:xfrm>
              <a:off x="6769989" y="959489"/>
              <a:ext cx="1176521" cy="8216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20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Brush Script MT Italic"/>
                  <a:cs typeface="Brush Script MT Italic"/>
                </a:rPr>
                <a:t>day</a:t>
              </a:r>
              <a:endParaRPr lang="it-IT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15061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96929-1B34-0643-8B07-F6E7A80F775C}" type="datetimeFigureOut">
              <a:rPr lang="it-IT" smtClean="0"/>
              <a:t>11/04/17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7BD5C-4696-7C4A-ABE9-DA4146B6B92C}" type="slidenum">
              <a:rPr lang="it-IT" smtClean="0"/>
              <a:t>‹n.›</a:t>
            </a:fld>
            <a:endParaRPr lang="it-IT"/>
          </a:p>
        </p:txBody>
      </p:sp>
      <p:grpSp>
        <p:nvGrpSpPr>
          <p:cNvPr id="7" name="Gruppo 6"/>
          <p:cNvGrpSpPr>
            <a:grpSpLocks noChangeAspect="1"/>
          </p:cNvGrpSpPr>
          <p:nvPr userDrawn="1"/>
        </p:nvGrpSpPr>
        <p:grpSpPr>
          <a:xfrm>
            <a:off x="7477432" y="6083399"/>
            <a:ext cx="1590473" cy="601311"/>
            <a:chOff x="4680278" y="546298"/>
            <a:chExt cx="3266232" cy="1234866"/>
          </a:xfrm>
        </p:grpSpPr>
        <p:grpSp>
          <p:nvGrpSpPr>
            <p:cNvPr id="8" name="Gruppo 7"/>
            <p:cNvGrpSpPr/>
            <p:nvPr userDrawn="1"/>
          </p:nvGrpSpPr>
          <p:grpSpPr>
            <a:xfrm>
              <a:off x="4680278" y="546298"/>
              <a:ext cx="2974646" cy="986799"/>
              <a:chOff x="5848678" y="413965"/>
              <a:chExt cx="2974646" cy="986799"/>
            </a:xfrm>
          </p:grpSpPr>
          <p:pic>
            <p:nvPicPr>
              <p:cNvPr id="10" name="Immagine 9" descr="unnamed.gif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48678" y="413965"/>
                <a:ext cx="2974646" cy="986799"/>
              </a:xfrm>
              <a:prstGeom prst="rect">
                <a:avLst/>
              </a:prstGeom>
            </p:spPr>
          </p:pic>
          <p:sp>
            <p:nvSpPr>
              <p:cNvPr id="11" name="Rettangolo 10"/>
              <p:cNvSpPr/>
              <p:nvPr/>
            </p:nvSpPr>
            <p:spPr>
              <a:xfrm>
                <a:off x="8068733" y="1244599"/>
                <a:ext cx="754591" cy="1392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9" name="Rettangolo 8"/>
            <p:cNvSpPr/>
            <p:nvPr userDrawn="1"/>
          </p:nvSpPr>
          <p:spPr>
            <a:xfrm>
              <a:off x="6769989" y="959489"/>
              <a:ext cx="1176521" cy="8216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20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Brush Script MT Italic"/>
                  <a:cs typeface="Brush Script MT Italic"/>
                </a:rPr>
                <a:t>day</a:t>
              </a:r>
              <a:endParaRPr lang="it-IT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856917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96929-1B34-0643-8B07-F6E7A80F775C}" type="datetimeFigureOut">
              <a:rPr lang="it-IT" smtClean="0"/>
              <a:t>11/04/17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7BD5C-4696-7C4A-ABE9-DA4146B6B92C}" type="slidenum">
              <a:rPr lang="it-IT" smtClean="0"/>
              <a:t>‹n.›</a:t>
            </a:fld>
            <a:endParaRPr lang="it-IT"/>
          </a:p>
        </p:txBody>
      </p:sp>
      <p:grpSp>
        <p:nvGrpSpPr>
          <p:cNvPr id="7" name="Gruppo 6"/>
          <p:cNvGrpSpPr>
            <a:grpSpLocks noChangeAspect="1"/>
          </p:cNvGrpSpPr>
          <p:nvPr userDrawn="1"/>
        </p:nvGrpSpPr>
        <p:grpSpPr>
          <a:xfrm>
            <a:off x="7477432" y="6083399"/>
            <a:ext cx="1590473" cy="601311"/>
            <a:chOff x="4680278" y="546298"/>
            <a:chExt cx="3266232" cy="1234866"/>
          </a:xfrm>
        </p:grpSpPr>
        <p:grpSp>
          <p:nvGrpSpPr>
            <p:cNvPr id="8" name="Gruppo 7"/>
            <p:cNvGrpSpPr/>
            <p:nvPr userDrawn="1"/>
          </p:nvGrpSpPr>
          <p:grpSpPr>
            <a:xfrm>
              <a:off x="4680278" y="546298"/>
              <a:ext cx="2974646" cy="986799"/>
              <a:chOff x="5848678" y="413965"/>
              <a:chExt cx="2974646" cy="986799"/>
            </a:xfrm>
          </p:grpSpPr>
          <p:pic>
            <p:nvPicPr>
              <p:cNvPr id="10" name="Immagine 9" descr="unnamed.gif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48678" y="413965"/>
                <a:ext cx="2974646" cy="986799"/>
              </a:xfrm>
              <a:prstGeom prst="rect">
                <a:avLst/>
              </a:prstGeom>
            </p:spPr>
          </p:pic>
          <p:sp>
            <p:nvSpPr>
              <p:cNvPr id="11" name="Rettangolo 10"/>
              <p:cNvSpPr/>
              <p:nvPr/>
            </p:nvSpPr>
            <p:spPr>
              <a:xfrm>
                <a:off x="8068733" y="1244599"/>
                <a:ext cx="754591" cy="1392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9" name="Rettangolo 8"/>
            <p:cNvSpPr/>
            <p:nvPr userDrawn="1"/>
          </p:nvSpPr>
          <p:spPr>
            <a:xfrm>
              <a:off x="6769989" y="959489"/>
              <a:ext cx="1176521" cy="8216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20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Brush Script MT Italic"/>
                  <a:cs typeface="Brush Script MT Italic"/>
                </a:rPr>
                <a:t>day</a:t>
              </a:r>
              <a:endParaRPr lang="it-IT" sz="2000" dirty="0"/>
            </a:p>
          </p:txBody>
        </p:sp>
      </p:grpSp>
      <p:sp>
        <p:nvSpPr>
          <p:cNvPr id="15" name="Rettangolo 14"/>
          <p:cNvSpPr/>
          <p:nvPr userDrawn="1"/>
        </p:nvSpPr>
        <p:spPr>
          <a:xfrm>
            <a:off x="0" y="762000"/>
            <a:ext cx="635000" cy="3175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 userDrawn="1"/>
        </p:nvSpPr>
        <p:spPr>
          <a:xfrm>
            <a:off x="8521700" y="762000"/>
            <a:ext cx="635000" cy="3175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1746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8812" y="4406900"/>
            <a:ext cx="7862887" cy="1362075"/>
          </a:xfrm>
        </p:spPr>
        <p:txBody>
          <a:bodyPr anchor="t"/>
          <a:lstStyle>
            <a:lvl1pPr algn="l">
              <a:defRPr lang="it-IT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5000" y="2892426"/>
            <a:ext cx="78867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96929-1B34-0643-8B07-F6E7A80F775C}" type="datetimeFigureOut">
              <a:rPr lang="it-IT" smtClean="0"/>
              <a:t>11/04/17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7BD5C-4696-7C4A-ABE9-DA4146B6B92C}" type="slidenum">
              <a:rPr lang="it-IT" smtClean="0"/>
              <a:t>‹n.›</a:t>
            </a:fld>
            <a:endParaRPr lang="it-IT"/>
          </a:p>
        </p:txBody>
      </p:sp>
      <p:pic>
        <p:nvPicPr>
          <p:cNvPr id="12" name="Immagine 11" descr="Logo DeA SCUOLA colore def-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890" y="178224"/>
            <a:ext cx="1329820" cy="1666451"/>
          </a:xfrm>
          <a:prstGeom prst="rect">
            <a:avLst/>
          </a:prstGeom>
        </p:spPr>
      </p:pic>
      <p:grpSp>
        <p:nvGrpSpPr>
          <p:cNvPr id="13" name="Gruppo 12"/>
          <p:cNvGrpSpPr/>
          <p:nvPr userDrawn="1"/>
        </p:nvGrpSpPr>
        <p:grpSpPr>
          <a:xfrm>
            <a:off x="4680278" y="546298"/>
            <a:ext cx="3050846" cy="1121077"/>
            <a:chOff x="4680278" y="546298"/>
            <a:chExt cx="3050846" cy="1121077"/>
          </a:xfrm>
        </p:grpSpPr>
        <p:grpSp>
          <p:nvGrpSpPr>
            <p:cNvPr id="14" name="Gruppo 13"/>
            <p:cNvGrpSpPr/>
            <p:nvPr userDrawn="1"/>
          </p:nvGrpSpPr>
          <p:grpSpPr>
            <a:xfrm>
              <a:off x="4680278" y="546298"/>
              <a:ext cx="2974646" cy="986799"/>
              <a:chOff x="5848678" y="413965"/>
              <a:chExt cx="2974646" cy="986799"/>
            </a:xfrm>
          </p:grpSpPr>
          <p:pic>
            <p:nvPicPr>
              <p:cNvPr id="16" name="Immagine 15" descr="unnamed.gi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48678" y="413965"/>
                <a:ext cx="2974646" cy="986799"/>
              </a:xfrm>
              <a:prstGeom prst="rect">
                <a:avLst/>
              </a:prstGeom>
            </p:spPr>
          </p:pic>
          <p:sp>
            <p:nvSpPr>
              <p:cNvPr id="17" name="Rettangolo 16"/>
              <p:cNvSpPr/>
              <p:nvPr/>
            </p:nvSpPr>
            <p:spPr>
              <a:xfrm>
                <a:off x="8068733" y="1244599"/>
                <a:ext cx="754591" cy="1392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15" name="Rettangolo 14"/>
            <p:cNvSpPr/>
            <p:nvPr userDrawn="1"/>
          </p:nvSpPr>
          <p:spPr>
            <a:xfrm>
              <a:off x="6769990" y="959489"/>
              <a:ext cx="961134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40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Brush Script MT Italic"/>
                  <a:cs typeface="Brush Script MT Italic"/>
                </a:rPr>
                <a:t>day</a:t>
              </a:r>
              <a:endParaRPr lang="it-IT" sz="4000" dirty="0"/>
            </a:p>
          </p:txBody>
        </p:sp>
      </p:grpSp>
      <p:sp>
        <p:nvSpPr>
          <p:cNvPr id="20" name="Rettangolo 19"/>
          <p:cNvSpPr/>
          <p:nvPr userDrawn="1"/>
        </p:nvSpPr>
        <p:spPr>
          <a:xfrm>
            <a:off x="0" y="4699000"/>
            <a:ext cx="635000" cy="3175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20"/>
          <p:cNvSpPr/>
          <p:nvPr userDrawn="1"/>
        </p:nvSpPr>
        <p:spPr>
          <a:xfrm>
            <a:off x="8521700" y="4699000"/>
            <a:ext cx="635000" cy="3175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7793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96929-1B34-0643-8B07-F6E7A80F775C}" type="datetimeFigureOut">
              <a:rPr lang="it-IT" smtClean="0"/>
              <a:t>11/04/17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7BD5C-4696-7C4A-ABE9-DA4146B6B92C}" type="slidenum">
              <a:rPr lang="it-IT" smtClean="0"/>
              <a:t>‹n.›</a:t>
            </a:fld>
            <a:endParaRPr lang="it-IT"/>
          </a:p>
        </p:txBody>
      </p:sp>
      <p:grpSp>
        <p:nvGrpSpPr>
          <p:cNvPr id="8" name="Gruppo 7"/>
          <p:cNvGrpSpPr>
            <a:grpSpLocks noChangeAspect="1"/>
          </p:cNvGrpSpPr>
          <p:nvPr userDrawn="1"/>
        </p:nvGrpSpPr>
        <p:grpSpPr>
          <a:xfrm>
            <a:off x="7477432" y="6083399"/>
            <a:ext cx="1590473" cy="601311"/>
            <a:chOff x="4680278" y="546298"/>
            <a:chExt cx="3266232" cy="1234866"/>
          </a:xfrm>
        </p:grpSpPr>
        <p:grpSp>
          <p:nvGrpSpPr>
            <p:cNvPr id="9" name="Gruppo 8"/>
            <p:cNvGrpSpPr/>
            <p:nvPr userDrawn="1"/>
          </p:nvGrpSpPr>
          <p:grpSpPr>
            <a:xfrm>
              <a:off x="4680278" y="546298"/>
              <a:ext cx="2974646" cy="986799"/>
              <a:chOff x="5848678" y="413965"/>
              <a:chExt cx="2974646" cy="986799"/>
            </a:xfrm>
          </p:grpSpPr>
          <p:pic>
            <p:nvPicPr>
              <p:cNvPr id="11" name="Immagine 10" descr="unnamed.gif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48678" y="413965"/>
                <a:ext cx="2974646" cy="986799"/>
              </a:xfrm>
              <a:prstGeom prst="rect">
                <a:avLst/>
              </a:prstGeom>
            </p:spPr>
          </p:pic>
          <p:sp>
            <p:nvSpPr>
              <p:cNvPr id="12" name="Rettangolo 11"/>
              <p:cNvSpPr/>
              <p:nvPr/>
            </p:nvSpPr>
            <p:spPr>
              <a:xfrm>
                <a:off x="8068733" y="1244599"/>
                <a:ext cx="754591" cy="1392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10" name="Rettangolo 9"/>
            <p:cNvSpPr/>
            <p:nvPr userDrawn="1"/>
          </p:nvSpPr>
          <p:spPr>
            <a:xfrm>
              <a:off x="6769989" y="959489"/>
              <a:ext cx="1176521" cy="8216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20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Brush Script MT Italic"/>
                  <a:cs typeface="Brush Script MT Italic"/>
                </a:rPr>
                <a:t>day</a:t>
              </a:r>
              <a:endParaRPr lang="it-IT" sz="2000" dirty="0"/>
            </a:p>
          </p:txBody>
        </p:sp>
      </p:grpSp>
      <p:sp>
        <p:nvSpPr>
          <p:cNvPr id="14" name="Rettangolo 13"/>
          <p:cNvSpPr/>
          <p:nvPr userDrawn="1"/>
        </p:nvSpPr>
        <p:spPr>
          <a:xfrm>
            <a:off x="0" y="762000"/>
            <a:ext cx="635000" cy="3175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 userDrawn="1"/>
        </p:nvSpPr>
        <p:spPr>
          <a:xfrm>
            <a:off x="8521700" y="762000"/>
            <a:ext cx="635000" cy="3175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1565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96929-1B34-0643-8B07-F6E7A80F775C}" type="datetimeFigureOut">
              <a:rPr lang="it-IT" smtClean="0"/>
              <a:t>11/04/17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7BD5C-4696-7C4A-ABE9-DA4146B6B92C}" type="slidenum">
              <a:rPr lang="it-IT" smtClean="0"/>
              <a:t>‹n.›</a:t>
            </a:fld>
            <a:endParaRPr lang="it-IT"/>
          </a:p>
        </p:txBody>
      </p:sp>
      <p:grpSp>
        <p:nvGrpSpPr>
          <p:cNvPr id="10" name="Gruppo 9"/>
          <p:cNvGrpSpPr>
            <a:grpSpLocks noChangeAspect="1"/>
          </p:cNvGrpSpPr>
          <p:nvPr userDrawn="1"/>
        </p:nvGrpSpPr>
        <p:grpSpPr>
          <a:xfrm>
            <a:off x="7477432" y="6083399"/>
            <a:ext cx="1590473" cy="601311"/>
            <a:chOff x="4680278" y="546298"/>
            <a:chExt cx="3266232" cy="1234866"/>
          </a:xfrm>
        </p:grpSpPr>
        <p:grpSp>
          <p:nvGrpSpPr>
            <p:cNvPr id="11" name="Gruppo 10"/>
            <p:cNvGrpSpPr/>
            <p:nvPr userDrawn="1"/>
          </p:nvGrpSpPr>
          <p:grpSpPr>
            <a:xfrm>
              <a:off x="4680278" y="546298"/>
              <a:ext cx="2974646" cy="986799"/>
              <a:chOff x="5848678" y="413965"/>
              <a:chExt cx="2974646" cy="986799"/>
            </a:xfrm>
          </p:grpSpPr>
          <p:pic>
            <p:nvPicPr>
              <p:cNvPr id="13" name="Immagine 12" descr="unnamed.gif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48678" y="413965"/>
                <a:ext cx="2974646" cy="986799"/>
              </a:xfrm>
              <a:prstGeom prst="rect">
                <a:avLst/>
              </a:prstGeom>
            </p:spPr>
          </p:pic>
          <p:sp>
            <p:nvSpPr>
              <p:cNvPr id="14" name="Rettangolo 13"/>
              <p:cNvSpPr/>
              <p:nvPr/>
            </p:nvSpPr>
            <p:spPr>
              <a:xfrm>
                <a:off x="8068733" y="1244599"/>
                <a:ext cx="754591" cy="1392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12" name="Rettangolo 11"/>
            <p:cNvSpPr/>
            <p:nvPr userDrawn="1"/>
          </p:nvSpPr>
          <p:spPr>
            <a:xfrm>
              <a:off x="6769989" y="959489"/>
              <a:ext cx="1176521" cy="8216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20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Brush Script MT Italic"/>
                  <a:cs typeface="Brush Script MT Italic"/>
                </a:rPr>
                <a:t>day</a:t>
              </a:r>
              <a:endParaRPr lang="it-IT" sz="2000" dirty="0"/>
            </a:p>
          </p:txBody>
        </p:sp>
      </p:grpSp>
      <p:sp>
        <p:nvSpPr>
          <p:cNvPr id="15" name="Rettangolo 14"/>
          <p:cNvSpPr/>
          <p:nvPr userDrawn="1"/>
        </p:nvSpPr>
        <p:spPr>
          <a:xfrm>
            <a:off x="0" y="762000"/>
            <a:ext cx="635000" cy="3175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 userDrawn="1"/>
        </p:nvSpPr>
        <p:spPr>
          <a:xfrm>
            <a:off x="8521700" y="762000"/>
            <a:ext cx="635000" cy="3175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0781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96929-1B34-0643-8B07-F6E7A80F775C}" type="datetimeFigureOut">
              <a:rPr lang="it-IT" smtClean="0"/>
              <a:t>11/04/17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7BD5C-4696-7C4A-ABE9-DA4146B6B92C}" type="slidenum">
              <a:rPr lang="it-IT" smtClean="0"/>
              <a:t>‹n.›</a:t>
            </a:fld>
            <a:endParaRPr lang="it-IT"/>
          </a:p>
        </p:txBody>
      </p:sp>
      <p:sp>
        <p:nvSpPr>
          <p:cNvPr id="6" name="Rettangolo 5"/>
          <p:cNvSpPr/>
          <p:nvPr userDrawn="1"/>
        </p:nvSpPr>
        <p:spPr>
          <a:xfrm>
            <a:off x="0" y="762000"/>
            <a:ext cx="635000" cy="3175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 userDrawn="1"/>
        </p:nvSpPr>
        <p:spPr>
          <a:xfrm>
            <a:off x="8521700" y="762000"/>
            <a:ext cx="635000" cy="3175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8" name="Gruppo 7"/>
          <p:cNvGrpSpPr>
            <a:grpSpLocks noChangeAspect="1"/>
          </p:cNvGrpSpPr>
          <p:nvPr userDrawn="1"/>
        </p:nvGrpSpPr>
        <p:grpSpPr>
          <a:xfrm>
            <a:off x="7477432" y="6083399"/>
            <a:ext cx="1590473" cy="601311"/>
            <a:chOff x="4680278" y="546298"/>
            <a:chExt cx="3266232" cy="1234866"/>
          </a:xfrm>
        </p:grpSpPr>
        <p:grpSp>
          <p:nvGrpSpPr>
            <p:cNvPr id="9" name="Gruppo 8"/>
            <p:cNvGrpSpPr/>
            <p:nvPr userDrawn="1"/>
          </p:nvGrpSpPr>
          <p:grpSpPr>
            <a:xfrm>
              <a:off x="4680278" y="546298"/>
              <a:ext cx="2974646" cy="986799"/>
              <a:chOff x="5848678" y="413965"/>
              <a:chExt cx="2974646" cy="986799"/>
            </a:xfrm>
          </p:grpSpPr>
          <p:pic>
            <p:nvPicPr>
              <p:cNvPr id="11" name="Immagine 10" descr="unnamed.gif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48678" y="413965"/>
                <a:ext cx="2974646" cy="986799"/>
              </a:xfrm>
              <a:prstGeom prst="rect">
                <a:avLst/>
              </a:prstGeom>
            </p:spPr>
          </p:pic>
          <p:sp>
            <p:nvSpPr>
              <p:cNvPr id="12" name="Rettangolo 11"/>
              <p:cNvSpPr/>
              <p:nvPr/>
            </p:nvSpPr>
            <p:spPr>
              <a:xfrm>
                <a:off x="8068733" y="1244599"/>
                <a:ext cx="754591" cy="1392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10" name="Rettangolo 9"/>
            <p:cNvSpPr/>
            <p:nvPr userDrawn="1"/>
          </p:nvSpPr>
          <p:spPr>
            <a:xfrm>
              <a:off x="6769989" y="959489"/>
              <a:ext cx="1176521" cy="8216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20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Brush Script MT Italic"/>
                  <a:cs typeface="Brush Script MT Italic"/>
                </a:rPr>
                <a:t>day</a:t>
              </a:r>
              <a:endParaRPr lang="it-IT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14915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96929-1B34-0643-8B07-F6E7A80F775C}" type="datetimeFigureOut">
              <a:rPr lang="it-IT" smtClean="0"/>
              <a:t>11/04/17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7BD5C-4696-7C4A-ABE9-DA4146B6B92C}" type="slidenum">
              <a:rPr lang="it-IT" smtClean="0"/>
              <a:t>‹n.›</a:t>
            </a:fld>
            <a:endParaRPr lang="it-IT"/>
          </a:p>
        </p:txBody>
      </p:sp>
      <p:grpSp>
        <p:nvGrpSpPr>
          <p:cNvPr id="5" name="Gruppo 4"/>
          <p:cNvGrpSpPr>
            <a:grpSpLocks noChangeAspect="1"/>
          </p:cNvGrpSpPr>
          <p:nvPr userDrawn="1"/>
        </p:nvGrpSpPr>
        <p:grpSpPr>
          <a:xfrm>
            <a:off x="7477432" y="6083399"/>
            <a:ext cx="1590473" cy="601311"/>
            <a:chOff x="4680278" y="546298"/>
            <a:chExt cx="3266232" cy="1234866"/>
          </a:xfrm>
        </p:grpSpPr>
        <p:grpSp>
          <p:nvGrpSpPr>
            <p:cNvPr id="6" name="Gruppo 5"/>
            <p:cNvGrpSpPr/>
            <p:nvPr userDrawn="1"/>
          </p:nvGrpSpPr>
          <p:grpSpPr>
            <a:xfrm>
              <a:off x="4680278" y="546298"/>
              <a:ext cx="2974646" cy="986799"/>
              <a:chOff x="5848678" y="413965"/>
              <a:chExt cx="2974646" cy="986799"/>
            </a:xfrm>
          </p:grpSpPr>
          <p:pic>
            <p:nvPicPr>
              <p:cNvPr id="8" name="Immagine 7" descr="unnamed.gif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48678" y="413965"/>
                <a:ext cx="2974646" cy="986799"/>
              </a:xfrm>
              <a:prstGeom prst="rect">
                <a:avLst/>
              </a:prstGeom>
            </p:spPr>
          </p:pic>
          <p:sp>
            <p:nvSpPr>
              <p:cNvPr id="9" name="Rettangolo 8"/>
              <p:cNvSpPr/>
              <p:nvPr/>
            </p:nvSpPr>
            <p:spPr>
              <a:xfrm>
                <a:off x="8068733" y="1244599"/>
                <a:ext cx="754591" cy="1392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7" name="Rettangolo 6"/>
            <p:cNvSpPr/>
            <p:nvPr userDrawn="1"/>
          </p:nvSpPr>
          <p:spPr>
            <a:xfrm>
              <a:off x="6769989" y="959489"/>
              <a:ext cx="1176521" cy="8216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20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Brush Script MT Italic"/>
                  <a:cs typeface="Brush Script MT Italic"/>
                </a:rPr>
                <a:t>day</a:t>
              </a:r>
              <a:endParaRPr lang="it-IT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31115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96929-1B34-0643-8B07-F6E7A80F775C}" type="datetimeFigureOut">
              <a:rPr lang="it-IT" smtClean="0"/>
              <a:t>11/04/17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7BD5C-4696-7C4A-ABE9-DA4146B6B92C}" type="slidenum">
              <a:rPr lang="it-IT" smtClean="0"/>
              <a:t>‹n.›</a:t>
            </a:fld>
            <a:endParaRPr lang="it-IT"/>
          </a:p>
        </p:txBody>
      </p:sp>
      <p:grpSp>
        <p:nvGrpSpPr>
          <p:cNvPr id="8" name="Gruppo 7"/>
          <p:cNvGrpSpPr>
            <a:grpSpLocks noChangeAspect="1"/>
          </p:cNvGrpSpPr>
          <p:nvPr userDrawn="1"/>
        </p:nvGrpSpPr>
        <p:grpSpPr>
          <a:xfrm>
            <a:off x="7477432" y="6083399"/>
            <a:ext cx="1590473" cy="601311"/>
            <a:chOff x="4680278" y="546298"/>
            <a:chExt cx="3266232" cy="1234866"/>
          </a:xfrm>
        </p:grpSpPr>
        <p:grpSp>
          <p:nvGrpSpPr>
            <p:cNvPr id="9" name="Gruppo 8"/>
            <p:cNvGrpSpPr/>
            <p:nvPr userDrawn="1"/>
          </p:nvGrpSpPr>
          <p:grpSpPr>
            <a:xfrm>
              <a:off x="4680278" y="546298"/>
              <a:ext cx="2974646" cy="986799"/>
              <a:chOff x="5848678" y="413965"/>
              <a:chExt cx="2974646" cy="986799"/>
            </a:xfrm>
          </p:grpSpPr>
          <p:pic>
            <p:nvPicPr>
              <p:cNvPr id="11" name="Immagine 10" descr="unnamed.gif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48678" y="413965"/>
                <a:ext cx="2974646" cy="986799"/>
              </a:xfrm>
              <a:prstGeom prst="rect">
                <a:avLst/>
              </a:prstGeom>
            </p:spPr>
          </p:pic>
          <p:sp>
            <p:nvSpPr>
              <p:cNvPr id="12" name="Rettangolo 11"/>
              <p:cNvSpPr/>
              <p:nvPr/>
            </p:nvSpPr>
            <p:spPr>
              <a:xfrm>
                <a:off x="8068733" y="1244599"/>
                <a:ext cx="754591" cy="1392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10" name="Rettangolo 9"/>
            <p:cNvSpPr/>
            <p:nvPr userDrawn="1"/>
          </p:nvSpPr>
          <p:spPr>
            <a:xfrm>
              <a:off x="6769989" y="959489"/>
              <a:ext cx="1176521" cy="8216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20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Brush Script MT Italic"/>
                  <a:cs typeface="Brush Script MT Italic"/>
                </a:rPr>
                <a:t>day</a:t>
              </a:r>
              <a:endParaRPr lang="it-IT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9153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96929-1B34-0643-8B07-F6E7A80F775C}" type="datetimeFigureOut">
              <a:rPr lang="it-IT" smtClean="0"/>
              <a:t>11/04/17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7BD5C-4696-7C4A-ABE9-DA4146B6B92C}" type="slidenum">
              <a:rPr lang="it-IT" smtClean="0"/>
              <a:t>‹n.›</a:t>
            </a:fld>
            <a:endParaRPr lang="it-IT"/>
          </a:p>
        </p:txBody>
      </p:sp>
      <p:grpSp>
        <p:nvGrpSpPr>
          <p:cNvPr id="8" name="Gruppo 7"/>
          <p:cNvGrpSpPr>
            <a:grpSpLocks noChangeAspect="1"/>
          </p:cNvGrpSpPr>
          <p:nvPr userDrawn="1"/>
        </p:nvGrpSpPr>
        <p:grpSpPr>
          <a:xfrm>
            <a:off x="7477432" y="6083399"/>
            <a:ext cx="1590473" cy="601311"/>
            <a:chOff x="4680278" y="546298"/>
            <a:chExt cx="3266232" cy="1234866"/>
          </a:xfrm>
        </p:grpSpPr>
        <p:grpSp>
          <p:nvGrpSpPr>
            <p:cNvPr id="9" name="Gruppo 8"/>
            <p:cNvGrpSpPr/>
            <p:nvPr userDrawn="1"/>
          </p:nvGrpSpPr>
          <p:grpSpPr>
            <a:xfrm>
              <a:off x="4680278" y="546298"/>
              <a:ext cx="2974646" cy="986799"/>
              <a:chOff x="5848678" y="413965"/>
              <a:chExt cx="2974646" cy="986799"/>
            </a:xfrm>
          </p:grpSpPr>
          <p:pic>
            <p:nvPicPr>
              <p:cNvPr id="11" name="Immagine 10" descr="unnamed.gif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48678" y="413965"/>
                <a:ext cx="2974646" cy="986799"/>
              </a:xfrm>
              <a:prstGeom prst="rect">
                <a:avLst/>
              </a:prstGeom>
            </p:spPr>
          </p:pic>
          <p:sp>
            <p:nvSpPr>
              <p:cNvPr id="12" name="Rettangolo 11"/>
              <p:cNvSpPr/>
              <p:nvPr/>
            </p:nvSpPr>
            <p:spPr>
              <a:xfrm>
                <a:off x="8068733" y="1244599"/>
                <a:ext cx="754591" cy="1392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10" name="Rettangolo 9"/>
            <p:cNvSpPr/>
            <p:nvPr userDrawn="1"/>
          </p:nvSpPr>
          <p:spPr>
            <a:xfrm>
              <a:off x="6769989" y="959489"/>
              <a:ext cx="1176521" cy="8216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20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Brush Script MT Italic"/>
                  <a:cs typeface="Brush Script MT Italic"/>
                </a:rPr>
                <a:t>day</a:t>
              </a:r>
              <a:endParaRPr lang="it-IT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37173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3136900" y="6319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03/12/2016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5461000" y="631958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457200" y="6319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7BD5C-4696-7C4A-ABE9-DA4146B6B92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7201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2">
            <a:lumMod val="60000"/>
            <a:lumOff val="40000"/>
          </a:schemeClr>
        </a:buClr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>
            <a:lumMod val="40000"/>
            <a:lumOff val="60000"/>
          </a:schemeClr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9.jpg"/><Relationship Id="rId5" Type="http://schemas.openxmlformats.org/officeDocument/2006/relationships/image" Target="../media/image16.png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5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17.png"/><Relationship Id="rId8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comments" Target="../comments/comment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Verso le prove Invalsi nella classe V secondaria di II grado</a:t>
            </a:r>
            <a:br>
              <a:rPr lang="it-IT" dirty="0"/>
            </a:br>
            <a:r>
              <a:rPr lang="it-IT" dirty="0"/>
              <a:t>II parte</a:t>
            </a:r>
            <a:br>
              <a:rPr lang="it-IT" dirty="0"/>
            </a:br>
            <a:r>
              <a:rPr lang="it-IT" sz="3300" dirty="0"/>
              <a:t>Analisi di alcune domande somministrate nelle classi quinte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4416973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it-IT" dirty="0"/>
              <a:t>Mariangela </a:t>
            </a:r>
            <a:r>
              <a:rPr lang="it-IT" dirty="0" err="1"/>
              <a:t>Chimetto</a:t>
            </a:r>
            <a:endParaRPr lang="it-IT" dirty="0"/>
          </a:p>
          <a:p>
            <a:r>
              <a:rPr lang="it-IT" dirty="0"/>
              <a:t>Simone Banchelli</a:t>
            </a:r>
          </a:p>
          <a:p>
            <a:endParaRPr lang="it-IT" dirty="0"/>
          </a:p>
          <a:p>
            <a:r>
              <a:rPr lang="it-IT" dirty="0"/>
              <a:t>Padova</a:t>
            </a:r>
          </a:p>
          <a:p>
            <a:r>
              <a:rPr lang="it-IT" dirty="0"/>
              <a:t>4 aprile 2017</a:t>
            </a:r>
          </a:p>
        </p:txBody>
      </p:sp>
    </p:spTree>
    <p:extLst>
      <p:ext uri="{BB962C8B-B14F-4D97-AF65-F5344CB8AC3E}">
        <p14:creationId xmlns:p14="http://schemas.microsoft.com/office/powerpoint/2010/main" val="2717880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Schermata 2016-11-30 alle 17.57.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06" y="1623848"/>
            <a:ext cx="5997483" cy="5005926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4572000" y="3463158"/>
            <a:ext cx="4485697" cy="2246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it-IT" dirty="0"/>
              <a:t> </a:t>
            </a:r>
            <a:r>
              <a:rPr lang="it-IT" sz="2000" dirty="0"/>
              <a:t>Qual è lo scopo della domanda?</a:t>
            </a:r>
          </a:p>
          <a:p>
            <a:pPr marL="285750" indent="-285750">
              <a:buFont typeface="Wingdings" charset="2"/>
              <a:buChar char="Ø"/>
            </a:pPr>
            <a:endParaRPr lang="it-IT" sz="2000" dirty="0"/>
          </a:p>
          <a:p>
            <a:pPr marL="285750" indent="-285750">
              <a:buFont typeface="Wingdings" charset="2"/>
              <a:buChar char="Ø"/>
            </a:pPr>
            <a:r>
              <a:rPr lang="it-IT" sz="2000" dirty="0"/>
              <a:t> Quali strategie possono essere messe in atto per rispondere alla domanda?</a:t>
            </a:r>
          </a:p>
          <a:p>
            <a:pPr marL="285750" indent="-285750">
              <a:buFont typeface="Wingdings" charset="2"/>
              <a:buChar char="Ø"/>
            </a:pPr>
            <a:endParaRPr lang="it-IT" sz="2000" dirty="0"/>
          </a:p>
          <a:p>
            <a:pPr marL="285750" indent="-285750">
              <a:buFont typeface="Wingdings" charset="2"/>
              <a:buChar char="Ø"/>
            </a:pPr>
            <a:r>
              <a:rPr lang="it-IT" sz="2000" dirty="0"/>
              <a:t> Quali errori individuano i </a:t>
            </a:r>
            <a:r>
              <a:rPr lang="it-IT" sz="2000" dirty="0" err="1"/>
              <a:t>distrattori</a:t>
            </a:r>
            <a:r>
              <a:rPr lang="it-IT" sz="2000" dirty="0"/>
              <a:t> della domanda?</a:t>
            </a:r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1150109" y="719328"/>
            <a:ext cx="7415393" cy="4301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500" dirty="0">
                <a:solidFill>
                  <a:srgbClr val="99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Analisi didattica «in verticale». (4)</a:t>
            </a:r>
          </a:p>
        </p:txBody>
      </p:sp>
    </p:spTree>
    <p:extLst>
      <p:ext uri="{BB962C8B-B14F-4D97-AF65-F5344CB8AC3E}">
        <p14:creationId xmlns:p14="http://schemas.microsoft.com/office/powerpoint/2010/main" val="275578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Schermata 2016-11-30 alle 17.57.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5" y="1650240"/>
            <a:ext cx="5576808" cy="4654800"/>
          </a:xfrm>
          <a:prstGeom prst="rect">
            <a:avLst/>
          </a:prstGeom>
        </p:spPr>
      </p:pic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1877879"/>
              </p:ext>
            </p:extLst>
          </p:nvPr>
        </p:nvGraphicFramePr>
        <p:xfrm>
          <a:off x="4885914" y="3171780"/>
          <a:ext cx="4067027" cy="1270000"/>
        </p:xfrm>
        <a:graphic>
          <a:graphicData uri="http://schemas.openxmlformats.org/drawingml/2006/table">
            <a:tbl>
              <a:tblPr/>
              <a:tblGrid>
                <a:gridCol w="10185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922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6764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859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89767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item b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corrette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errate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mancanti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8622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ITT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16,67%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34,72%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48,61%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8622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ITE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22,14%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26,72%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51,15%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9767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Matricole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30,68%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23,11%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46,22%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32433"/>
              </p:ext>
            </p:extLst>
          </p:nvPr>
        </p:nvGraphicFramePr>
        <p:xfrm>
          <a:off x="4883661" y="1515402"/>
          <a:ext cx="4069280" cy="1270000"/>
        </p:xfrm>
        <a:graphic>
          <a:graphicData uri="http://schemas.openxmlformats.org/drawingml/2006/table">
            <a:tbl>
              <a:tblPr/>
              <a:tblGrid>
                <a:gridCol w="10170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700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5900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2315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72225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item 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corrette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errate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mancanti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1754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ITT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11,11%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44,44%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44,44%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1754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ITE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14,50%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40,46%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45,04%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2225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Matricole 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33,47%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25,90%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40,64%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8795345"/>
              </p:ext>
            </p:extLst>
          </p:nvPr>
        </p:nvGraphicFramePr>
        <p:xfrm>
          <a:off x="3439708" y="4751998"/>
          <a:ext cx="5588742" cy="1270000"/>
        </p:xfrm>
        <a:graphic>
          <a:graphicData uri="http://schemas.openxmlformats.org/drawingml/2006/table">
            <a:tbl>
              <a:tblPr/>
              <a:tblGrid>
                <a:gridCol w="10234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724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812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158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396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3179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42463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item c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mancanti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3138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ITT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6,25%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36,81%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18,75%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6,25%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31,25%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3138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ITE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6,11%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33,59%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26,72%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7,63%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25,95%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2463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Matricole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1,59%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22,71%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12,75%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16,73%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46,22%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3" name="Titolo 1"/>
          <p:cNvSpPr txBox="1">
            <a:spLocks/>
          </p:cNvSpPr>
          <p:nvPr/>
        </p:nvSpPr>
        <p:spPr>
          <a:xfrm>
            <a:off x="1150109" y="719328"/>
            <a:ext cx="7415393" cy="4301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500" dirty="0">
                <a:solidFill>
                  <a:srgbClr val="99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Analisi didattica «in verticale»</a:t>
            </a:r>
          </a:p>
        </p:txBody>
      </p:sp>
    </p:spTree>
    <p:extLst>
      <p:ext uri="{BB962C8B-B14F-4D97-AF65-F5344CB8AC3E}">
        <p14:creationId xmlns:p14="http://schemas.microsoft.com/office/powerpoint/2010/main" val="646106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mollaL08_20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49" y="2962982"/>
            <a:ext cx="4886325" cy="2352210"/>
          </a:xfrm>
          <a:prstGeom prst="rect">
            <a:avLst/>
          </a:prstGeom>
        </p:spPr>
      </p:pic>
      <p:pic>
        <p:nvPicPr>
          <p:cNvPr id="6" name="Immagine 5" descr="Schermata 11-2457720 alle 10.26.1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445" y="2282471"/>
            <a:ext cx="2277003" cy="2824715"/>
          </a:xfrm>
          <a:prstGeom prst="rect">
            <a:avLst/>
          </a:prstGeom>
        </p:spPr>
      </p:pic>
      <p:pic>
        <p:nvPicPr>
          <p:cNvPr id="8" name="Immagine 7" descr="Schermata 11-2457720 alle 10.27.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40" y="2270808"/>
            <a:ext cx="1399117" cy="692420"/>
          </a:xfrm>
          <a:prstGeom prst="rect">
            <a:avLst/>
          </a:prstGeom>
        </p:spPr>
      </p:pic>
      <p:pic>
        <p:nvPicPr>
          <p:cNvPr id="10" name="Immagine 9" descr="Schermata 11-2457720 alle 10.27.2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120" y="4013525"/>
            <a:ext cx="1700037" cy="1342593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2095498" y="2324806"/>
            <a:ext cx="24341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L08 - PN 2011</a:t>
            </a:r>
          </a:p>
        </p:txBody>
      </p:sp>
      <p:pic>
        <p:nvPicPr>
          <p:cNvPr id="12" name="Immagine 11" descr="Schermata 11-2457720 alle 10.36.55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870" y="2284587"/>
            <a:ext cx="1704975" cy="600075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2603500" y="4302592"/>
            <a:ext cx="2383952" cy="1477328"/>
          </a:xfrm>
          <a:prstGeom prst="rect">
            <a:avLst/>
          </a:prstGeom>
          <a:solidFill>
            <a:srgbClr val="7E07B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500" dirty="0">
                <a:solidFill>
                  <a:srgbClr val="FFFFFF"/>
                </a:solidFill>
              </a:rPr>
              <a:t>Costruire, interpretare, </a:t>
            </a:r>
          </a:p>
          <a:p>
            <a:pPr algn="ctr"/>
            <a:r>
              <a:rPr lang="it-IT" sz="1500" dirty="0">
                <a:solidFill>
                  <a:srgbClr val="FFFFFF"/>
                </a:solidFill>
              </a:rPr>
              <a:t>trasformare formule che </a:t>
            </a:r>
          </a:p>
          <a:p>
            <a:pPr algn="ctr"/>
            <a:r>
              <a:rPr lang="it-IT" sz="1500" dirty="0">
                <a:solidFill>
                  <a:srgbClr val="FFFFFF"/>
                </a:solidFill>
              </a:rPr>
              <a:t>contengono lettere per </a:t>
            </a:r>
          </a:p>
          <a:p>
            <a:pPr algn="ctr"/>
            <a:r>
              <a:rPr lang="it-IT" sz="1500" dirty="0">
                <a:solidFill>
                  <a:srgbClr val="FFFFFF"/>
                </a:solidFill>
              </a:rPr>
              <a:t>esprimere in forma </a:t>
            </a:r>
          </a:p>
          <a:p>
            <a:pPr algn="ctr"/>
            <a:r>
              <a:rPr lang="it-IT" sz="1500" dirty="0">
                <a:solidFill>
                  <a:srgbClr val="FFFFFF"/>
                </a:solidFill>
              </a:rPr>
              <a:t>generale relazioni e </a:t>
            </a:r>
          </a:p>
          <a:p>
            <a:pPr algn="ctr"/>
            <a:r>
              <a:rPr lang="it-IT" sz="1500" dirty="0">
                <a:solidFill>
                  <a:srgbClr val="FFFFFF"/>
                </a:solidFill>
              </a:rPr>
              <a:t>proprietà</a:t>
            </a:r>
          </a:p>
        </p:txBody>
      </p:sp>
      <p:sp>
        <p:nvSpPr>
          <p:cNvPr id="15" name="Titolo 1"/>
          <p:cNvSpPr>
            <a:spLocks noGrp="1"/>
          </p:cNvSpPr>
          <p:nvPr>
            <p:ph type="title"/>
          </p:nvPr>
        </p:nvSpPr>
        <p:spPr>
          <a:xfrm>
            <a:off x="1150109" y="719328"/>
            <a:ext cx="7415393" cy="430102"/>
          </a:xfrm>
        </p:spPr>
        <p:txBody>
          <a:bodyPr>
            <a:noAutofit/>
          </a:bodyPr>
          <a:lstStyle/>
          <a:p>
            <a:r>
              <a:rPr lang="it-IT" sz="4500" dirty="0">
                <a:solidFill>
                  <a:srgbClr val="99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Analisi didattica «in verticale»</a:t>
            </a:r>
          </a:p>
        </p:txBody>
      </p:sp>
    </p:spTree>
    <p:extLst>
      <p:ext uri="{BB962C8B-B14F-4D97-AF65-F5344CB8AC3E}">
        <p14:creationId xmlns:p14="http://schemas.microsoft.com/office/powerpoint/2010/main" val="1302607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Schermata 11-2457720 alle 10.55.4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275" y="2353027"/>
            <a:ext cx="2191775" cy="2721655"/>
          </a:xfrm>
          <a:prstGeom prst="rect">
            <a:avLst/>
          </a:prstGeom>
        </p:spPr>
      </p:pic>
      <p:pic>
        <p:nvPicPr>
          <p:cNvPr id="8" name="Immagine 7" descr="Schermata 11-2457720 alle 10.27.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50" y="2270808"/>
            <a:ext cx="1399117" cy="692420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2017888" y="2282472"/>
            <a:ext cx="18697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L10 2011</a:t>
            </a:r>
          </a:p>
        </p:txBody>
      </p:sp>
      <p:pic>
        <p:nvPicPr>
          <p:cNvPr id="3" name="Immagine 2" descr="mollaL10_201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14" y="2966862"/>
            <a:ext cx="5529263" cy="2093119"/>
          </a:xfrm>
          <a:prstGeom prst="rect">
            <a:avLst/>
          </a:prstGeom>
        </p:spPr>
      </p:pic>
      <p:pic>
        <p:nvPicPr>
          <p:cNvPr id="10" name="Immagine 9" descr="Schermata 11-2457720 alle 10.27.2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896" y="4188906"/>
            <a:ext cx="1700037" cy="1342593"/>
          </a:xfrm>
          <a:prstGeom prst="rect">
            <a:avLst/>
          </a:prstGeom>
        </p:spPr>
      </p:pic>
      <p:pic>
        <p:nvPicPr>
          <p:cNvPr id="13" name="Immagine 12" descr="Schermata 11-2457720 alle 10.56.07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954" y="2354791"/>
            <a:ext cx="1499658" cy="556325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2750597" y="3998302"/>
            <a:ext cx="2467742" cy="1477328"/>
          </a:xfrm>
          <a:prstGeom prst="rect">
            <a:avLst/>
          </a:prstGeom>
          <a:solidFill>
            <a:srgbClr val="7E07B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500" dirty="0">
                <a:solidFill>
                  <a:schemeClr val="bg1"/>
                </a:solidFill>
              </a:rPr>
              <a:t>Conoscere e utilizzare </a:t>
            </a:r>
          </a:p>
          <a:p>
            <a:pPr algn="ctr"/>
            <a:r>
              <a:rPr lang="it-IT" sz="1500" dirty="0">
                <a:solidFill>
                  <a:schemeClr val="bg1"/>
                </a:solidFill>
              </a:rPr>
              <a:t>diverse forme di rappresentazione e</a:t>
            </a:r>
          </a:p>
          <a:p>
            <a:pPr algn="ctr"/>
            <a:r>
              <a:rPr lang="it-IT" sz="1500" dirty="0">
                <a:solidFill>
                  <a:schemeClr val="bg1"/>
                </a:solidFill>
              </a:rPr>
              <a:t> saper passare da una all’altra (verbale, scritta, </a:t>
            </a:r>
          </a:p>
          <a:p>
            <a:pPr algn="ctr"/>
            <a:r>
              <a:rPr lang="it-IT" sz="1500" dirty="0">
                <a:solidFill>
                  <a:schemeClr val="bg1"/>
                </a:solidFill>
              </a:rPr>
              <a:t>simbolica, grafica)</a:t>
            </a:r>
          </a:p>
        </p:txBody>
      </p:sp>
      <p:sp>
        <p:nvSpPr>
          <p:cNvPr id="16" name="Titolo 1"/>
          <p:cNvSpPr>
            <a:spLocks noGrp="1"/>
          </p:cNvSpPr>
          <p:nvPr>
            <p:ph type="title"/>
          </p:nvPr>
        </p:nvSpPr>
        <p:spPr>
          <a:xfrm>
            <a:off x="1150109" y="719328"/>
            <a:ext cx="7415393" cy="430102"/>
          </a:xfrm>
        </p:spPr>
        <p:txBody>
          <a:bodyPr>
            <a:noAutofit/>
          </a:bodyPr>
          <a:lstStyle/>
          <a:p>
            <a:r>
              <a:rPr lang="it-IT" sz="4500" dirty="0">
                <a:solidFill>
                  <a:srgbClr val="99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Analisi didattica «in verticale»</a:t>
            </a:r>
          </a:p>
        </p:txBody>
      </p:sp>
    </p:spTree>
    <p:extLst>
      <p:ext uri="{BB962C8B-B14F-4D97-AF65-F5344CB8AC3E}">
        <p14:creationId xmlns:p14="http://schemas.microsoft.com/office/powerpoint/2010/main" val="2338735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Schermata 11-2457720 alle 10.27.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05" y="1932843"/>
            <a:ext cx="1399117" cy="692420"/>
          </a:xfrm>
          <a:prstGeom prst="rect">
            <a:avLst/>
          </a:prstGeom>
        </p:spPr>
      </p:pic>
      <p:pic>
        <p:nvPicPr>
          <p:cNvPr id="10" name="Immagine 9" descr="Schermata 11-2457720 alle 10.27.2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834" y="4477889"/>
            <a:ext cx="1700037" cy="1342593"/>
          </a:xfrm>
          <a:prstGeom prst="rect">
            <a:avLst/>
          </a:prstGeom>
        </p:spPr>
      </p:pic>
      <p:pic>
        <p:nvPicPr>
          <p:cNvPr id="12" name="Immagine 11" descr="Schermata 11-2457720 alle 11.23.4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314" y="2195689"/>
            <a:ext cx="2556581" cy="3220444"/>
          </a:xfrm>
          <a:prstGeom prst="rect">
            <a:avLst/>
          </a:prstGeom>
        </p:spPr>
      </p:pic>
      <p:pic>
        <p:nvPicPr>
          <p:cNvPr id="7" name="Immagine 6" descr="Schermata 11-2457720 alle 11.24.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464" y="2197453"/>
            <a:ext cx="1548694" cy="567854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1733896" y="1983669"/>
            <a:ext cx="24341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L08 - PN 2014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3838216" y="2884426"/>
            <a:ext cx="2383952" cy="1477328"/>
          </a:xfrm>
          <a:prstGeom prst="rect">
            <a:avLst/>
          </a:prstGeom>
          <a:solidFill>
            <a:srgbClr val="7E07B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500" dirty="0">
                <a:solidFill>
                  <a:srgbClr val="FFFFFF"/>
                </a:solidFill>
              </a:rPr>
              <a:t>Costruire, interpretare, </a:t>
            </a:r>
          </a:p>
          <a:p>
            <a:pPr algn="ctr"/>
            <a:r>
              <a:rPr lang="it-IT" sz="1500" dirty="0">
                <a:solidFill>
                  <a:srgbClr val="FFFFFF"/>
                </a:solidFill>
              </a:rPr>
              <a:t>trasformare formule che </a:t>
            </a:r>
          </a:p>
          <a:p>
            <a:pPr algn="ctr"/>
            <a:r>
              <a:rPr lang="it-IT" sz="1500" dirty="0">
                <a:solidFill>
                  <a:srgbClr val="FFFFFF"/>
                </a:solidFill>
              </a:rPr>
              <a:t>contengono lettere per </a:t>
            </a:r>
          </a:p>
          <a:p>
            <a:pPr algn="ctr"/>
            <a:r>
              <a:rPr lang="it-IT" sz="1500" dirty="0">
                <a:solidFill>
                  <a:srgbClr val="FFFFFF"/>
                </a:solidFill>
              </a:rPr>
              <a:t>esprimere in forma </a:t>
            </a:r>
          </a:p>
          <a:p>
            <a:pPr algn="ctr"/>
            <a:r>
              <a:rPr lang="it-IT" sz="1500" dirty="0">
                <a:solidFill>
                  <a:srgbClr val="FFFFFF"/>
                </a:solidFill>
              </a:rPr>
              <a:t>generale relazioni e </a:t>
            </a:r>
          </a:p>
          <a:p>
            <a:pPr algn="ctr"/>
            <a:r>
              <a:rPr lang="it-IT" sz="1500" dirty="0">
                <a:solidFill>
                  <a:srgbClr val="FFFFFF"/>
                </a:solidFill>
              </a:rPr>
              <a:t>proprietà</a:t>
            </a:r>
          </a:p>
        </p:txBody>
      </p:sp>
      <p:pic>
        <p:nvPicPr>
          <p:cNvPr id="21" name="Immagine 20" descr="Schermata 11-2457720 alle 11.44.26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05" y="3006991"/>
            <a:ext cx="3893378" cy="3514855"/>
          </a:xfrm>
          <a:prstGeom prst="rect">
            <a:avLst/>
          </a:prstGeom>
        </p:spPr>
      </p:pic>
      <p:sp>
        <p:nvSpPr>
          <p:cNvPr id="15" name="Titolo 1"/>
          <p:cNvSpPr>
            <a:spLocks noGrp="1"/>
          </p:cNvSpPr>
          <p:nvPr>
            <p:ph type="title"/>
          </p:nvPr>
        </p:nvSpPr>
        <p:spPr>
          <a:xfrm>
            <a:off x="1150109" y="714073"/>
            <a:ext cx="7415393" cy="430102"/>
          </a:xfrm>
        </p:spPr>
        <p:txBody>
          <a:bodyPr>
            <a:noAutofit/>
          </a:bodyPr>
          <a:lstStyle/>
          <a:p>
            <a:r>
              <a:rPr lang="it-IT" sz="4500" dirty="0">
                <a:solidFill>
                  <a:srgbClr val="99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Analisi didattica «in verticale»</a:t>
            </a:r>
          </a:p>
        </p:txBody>
      </p:sp>
    </p:spTree>
    <p:extLst>
      <p:ext uri="{BB962C8B-B14F-4D97-AF65-F5344CB8AC3E}">
        <p14:creationId xmlns:p14="http://schemas.microsoft.com/office/powerpoint/2010/main" val="12737271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egnaposto contenuto 8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27" y="1258730"/>
            <a:ext cx="689882" cy="66524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1330142" y="562480"/>
            <a:ext cx="7737352" cy="957467"/>
          </a:xfrm>
        </p:spPr>
        <p:txBody>
          <a:bodyPr>
            <a:noAutofit/>
          </a:bodyPr>
          <a:lstStyle/>
          <a:p>
            <a:r>
              <a:rPr lang="it-IT" sz="4500" dirty="0">
                <a:solidFill>
                  <a:srgbClr val="99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Analisi didattica «in verticale»</a:t>
            </a:r>
          </a:p>
        </p:txBody>
      </p:sp>
      <p:pic>
        <p:nvPicPr>
          <p:cNvPr id="8" name="Immagine 7" descr="Schermata 11-2457720 alle 10.27.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28" y="1706363"/>
            <a:ext cx="1399117" cy="692420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1998954" y="1864446"/>
            <a:ext cx="17074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L10 2015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3950041" y="2939969"/>
            <a:ext cx="2467742" cy="1477328"/>
          </a:xfrm>
          <a:prstGeom prst="rect">
            <a:avLst/>
          </a:prstGeom>
          <a:solidFill>
            <a:srgbClr val="7E07B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500" dirty="0">
                <a:solidFill>
                  <a:schemeClr val="bg1"/>
                </a:solidFill>
              </a:rPr>
              <a:t>Conoscere e utilizzare </a:t>
            </a:r>
          </a:p>
          <a:p>
            <a:pPr algn="ctr"/>
            <a:r>
              <a:rPr lang="it-IT" sz="1500" dirty="0">
                <a:solidFill>
                  <a:schemeClr val="bg1"/>
                </a:solidFill>
              </a:rPr>
              <a:t>diverse forme di rappresentazione e</a:t>
            </a:r>
          </a:p>
          <a:p>
            <a:pPr algn="ctr"/>
            <a:r>
              <a:rPr lang="it-IT" sz="1500" dirty="0">
                <a:solidFill>
                  <a:schemeClr val="bg1"/>
                </a:solidFill>
              </a:rPr>
              <a:t> saper passare da una all’altra (verbale, scritta, </a:t>
            </a:r>
          </a:p>
          <a:p>
            <a:pPr algn="ctr"/>
            <a:r>
              <a:rPr lang="it-IT" sz="1500" dirty="0">
                <a:solidFill>
                  <a:schemeClr val="bg1"/>
                </a:solidFill>
              </a:rPr>
              <a:t>simbolica, grafica)</a:t>
            </a:r>
          </a:p>
        </p:txBody>
      </p:sp>
      <p:pic>
        <p:nvPicPr>
          <p:cNvPr id="6" name="Immagine 5" descr="rettaL10_201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7" y="2395361"/>
            <a:ext cx="3772456" cy="3541889"/>
          </a:xfrm>
          <a:prstGeom prst="rect">
            <a:avLst/>
          </a:prstGeom>
        </p:spPr>
      </p:pic>
      <p:pic>
        <p:nvPicPr>
          <p:cNvPr id="12" name="Immagine 11" descr="Schermata 11-2457720 alle 20.04.28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792" y="2289528"/>
            <a:ext cx="2560702" cy="3174994"/>
          </a:xfrm>
          <a:prstGeom prst="rect">
            <a:avLst/>
          </a:prstGeom>
        </p:spPr>
      </p:pic>
      <p:pic>
        <p:nvPicPr>
          <p:cNvPr id="15" name="Immagine 14" descr="Schermata 11-2457720 alle 10.36.55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981" y="2291642"/>
            <a:ext cx="1704975" cy="600075"/>
          </a:xfrm>
          <a:prstGeom prst="rect">
            <a:avLst/>
          </a:prstGeom>
        </p:spPr>
      </p:pic>
      <p:pic>
        <p:nvPicPr>
          <p:cNvPr id="16" name="Immagine 15" descr="Schermata 11-2457720 alle 20.07.20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953" y="4479220"/>
            <a:ext cx="2152650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1759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39422" y="1558291"/>
            <a:ext cx="3576577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4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Pretest</a:t>
            </a:r>
            <a:r>
              <a:rPr lang="it-IT" sz="24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2016 Fascicolo ITE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386" y="2248820"/>
            <a:ext cx="7267575" cy="1866900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 rot="19762514">
            <a:off x="6210079" y="3203637"/>
            <a:ext cx="3074240" cy="584775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it-IT" sz="3200" b="1" dirty="0">
                <a:solidFill>
                  <a:schemeClr val="bg1">
                    <a:lumMod val="95000"/>
                  </a:schemeClr>
                </a:solidFill>
              </a:rPr>
              <a:t>Nessuna risposta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15200" y="4344584"/>
            <a:ext cx="7631999" cy="1323439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it-IT" sz="1600" dirty="0"/>
              <a:t> </a:t>
            </a:r>
            <a:r>
              <a:rPr lang="it-IT" sz="1600" b="1" dirty="0">
                <a:solidFill>
                  <a:schemeClr val="bg1"/>
                </a:solidFill>
              </a:rPr>
              <a:t>LINEE GUIDA ISTITUTI TECNICI ECONOMICI</a:t>
            </a:r>
          </a:p>
          <a:p>
            <a:r>
              <a:rPr lang="it-IT" sz="16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CONOSCENZE</a:t>
            </a:r>
          </a:p>
          <a:p>
            <a:r>
              <a:rPr lang="it-IT" sz="16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Funzioni di uso comune nelle scienze economiche e sociali e loro rappresentazione grafica</a:t>
            </a:r>
          </a:p>
          <a:p>
            <a:r>
              <a:rPr lang="it-IT" sz="16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ABILITA’</a:t>
            </a:r>
          </a:p>
          <a:p>
            <a:r>
              <a:rPr lang="it-IT" sz="16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Risolvere e rappresentare in modo formalizzato problemi finanziari ed economici</a:t>
            </a:r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5141"/>
          </a:xfrm>
        </p:spPr>
        <p:txBody>
          <a:bodyPr>
            <a:normAutofit fontScale="90000"/>
          </a:bodyPr>
          <a:lstStyle/>
          <a:p>
            <a:r>
              <a:rPr lang="it-IT" dirty="0"/>
              <a:t>Esempi di domande: un risultato inatteso  </a:t>
            </a:r>
          </a:p>
        </p:txBody>
      </p:sp>
    </p:spTree>
    <p:extLst>
      <p:ext uri="{BB962C8B-B14F-4D97-AF65-F5344CB8AC3E}">
        <p14:creationId xmlns:p14="http://schemas.microsoft.com/office/powerpoint/2010/main" val="37342459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96770" y="1384319"/>
            <a:ext cx="3576577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4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Pretest</a:t>
            </a:r>
            <a:r>
              <a:rPr lang="it-IT" sz="24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2016 Fascicolo ITE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14" y="1959498"/>
            <a:ext cx="7172325" cy="129540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266" y="3163784"/>
            <a:ext cx="8603622" cy="1631534"/>
          </a:xfrm>
          <a:prstGeom prst="rect">
            <a:avLst/>
          </a:prstGeom>
        </p:spPr>
      </p:pic>
      <p:sp>
        <p:nvSpPr>
          <p:cNvPr id="8" name="Freccia in giù 7"/>
          <p:cNvSpPr/>
          <p:nvPr/>
        </p:nvSpPr>
        <p:spPr>
          <a:xfrm>
            <a:off x="5285939" y="2543298"/>
            <a:ext cx="405114" cy="61635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a destra 9"/>
          <p:cNvSpPr/>
          <p:nvPr/>
        </p:nvSpPr>
        <p:spPr>
          <a:xfrm>
            <a:off x="1985058" y="3402472"/>
            <a:ext cx="810228" cy="430768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Esplosione 2 10"/>
          <p:cNvSpPr/>
          <p:nvPr/>
        </p:nvSpPr>
        <p:spPr>
          <a:xfrm>
            <a:off x="2724973" y="4247877"/>
            <a:ext cx="925974" cy="485831"/>
          </a:xfrm>
          <a:prstGeom prst="irregularSeal2">
            <a:avLst/>
          </a:prstGeom>
          <a:noFill/>
          <a:ln w="381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374400" y="5006303"/>
            <a:ext cx="7631999" cy="1323439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it-IT" sz="1600" dirty="0"/>
              <a:t> </a:t>
            </a:r>
            <a:r>
              <a:rPr lang="it-IT" sz="1600" b="1" dirty="0">
                <a:solidFill>
                  <a:schemeClr val="bg1"/>
                </a:solidFill>
              </a:rPr>
              <a:t>LINEE GUIDA ISTITUTI TECNICI ECONOMICI</a:t>
            </a:r>
          </a:p>
          <a:p>
            <a:r>
              <a:rPr lang="it-IT" sz="16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CONOSCENZE</a:t>
            </a:r>
          </a:p>
          <a:p>
            <a:r>
              <a:rPr lang="it-IT" sz="16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Funzioni di uso comune nelle scienze economiche e sociali e loro rappresentazione grafica</a:t>
            </a:r>
          </a:p>
          <a:p>
            <a:r>
              <a:rPr lang="it-IT" sz="16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ABILITA’</a:t>
            </a:r>
          </a:p>
          <a:p>
            <a:r>
              <a:rPr lang="it-IT" sz="16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Risolvere e rappresentare in modo formalizzato problemi finanziari ed economici</a:t>
            </a:r>
          </a:p>
        </p:txBody>
      </p:sp>
      <p:sp>
        <p:nvSpPr>
          <p:cNvPr id="14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5141"/>
          </a:xfrm>
        </p:spPr>
        <p:txBody>
          <a:bodyPr>
            <a:normAutofit fontScale="90000"/>
          </a:bodyPr>
          <a:lstStyle/>
          <a:p>
            <a:r>
              <a:rPr lang="it-IT" dirty="0"/>
              <a:t>Esempi di domande: un risultato inatteso </a:t>
            </a:r>
          </a:p>
        </p:txBody>
      </p:sp>
    </p:spTree>
    <p:extLst>
      <p:ext uri="{BB962C8B-B14F-4D97-AF65-F5344CB8AC3E}">
        <p14:creationId xmlns:p14="http://schemas.microsoft.com/office/powerpoint/2010/main" val="11033757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730" t="25385" r="15956" b="9343"/>
          <a:stretch/>
        </p:blipFill>
        <p:spPr>
          <a:xfrm>
            <a:off x="142356" y="991292"/>
            <a:ext cx="5421242" cy="3278333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 rotWithShape="1">
          <a:blip r:embed="rId3"/>
          <a:srcRect l="19072" t="35152" r="20266" b="43111"/>
          <a:stretch/>
        </p:blipFill>
        <p:spPr>
          <a:xfrm>
            <a:off x="285759" y="4381847"/>
            <a:ext cx="5707718" cy="1313411"/>
          </a:xfrm>
          <a:prstGeom prst="rect">
            <a:avLst/>
          </a:prstGeom>
        </p:spPr>
      </p:pic>
      <p:pic>
        <p:nvPicPr>
          <p:cNvPr id="18" name="Immagine 17"/>
          <p:cNvPicPr/>
          <p:nvPr/>
        </p:nvPicPr>
        <p:blipFill rotWithShape="1">
          <a:blip r:embed="rId4" cstate="print"/>
          <a:srcRect r="23770"/>
          <a:stretch/>
        </p:blipFill>
        <p:spPr bwMode="auto">
          <a:xfrm>
            <a:off x="5373443" y="2328603"/>
            <a:ext cx="3499026" cy="1884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7122955" y="4761553"/>
            <a:ext cx="160125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50" dirty="0" err="1">
                <a:highlight>
                  <a:srgbClr val="FFFF00"/>
                </a:highlight>
              </a:rPr>
              <a:t>Ist</a:t>
            </a:r>
            <a:r>
              <a:rPr lang="it-IT" sz="1350" dirty="0">
                <a:highlight>
                  <a:srgbClr val="FFFF00"/>
                </a:highlight>
              </a:rPr>
              <a:t>. Professionali -2014</a:t>
            </a:r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457200" y="279893"/>
            <a:ext cx="8229600" cy="645141"/>
          </a:xfrm>
        </p:spPr>
        <p:txBody>
          <a:bodyPr>
            <a:normAutofit fontScale="90000"/>
          </a:bodyPr>
          <a:lstStyle/>
          <a:p>
            <a:r>
              <a:rPr lang="it-IT" dirty="0"/>
              <a:t>Esempi di domande  </a:t>
            </a:r>
          </a:p>
        </p:txBody>
      </p:sp>
    </p:spTree>
    <p:extLst>
      <p:ext uri="{BB962C8B-B14F-4D97-AF65-F5344CB8AC3E}">
        <p14:creationId xmlns:p14="http://schemas.microsoft.com/office/powerpoint/2010/main" val="17496325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730" t="29248" r="15956" b="19358"/>
          <a:stretch/>
        </p:blipFill>
        <p:spPr>
          <a:xfrm>
            <a:off x="154825" y="1064707"/>
            <a:ext cx="5421242" cy="2581334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/>
          <a:srcRect l="19072" t="39919" r="21251" b="33201"/>
          <a:stretch/>
        </p:blipFill>
        <p:spPr>
          <a:xfrm>
            <a:off x="475536" y="3700203"/>
            <a:ext cx="4779818" cy="1382598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/>
          <a:srcRect l="18540" t="66970" r="22756" b="7979"/>
          <a:stretch/>
        </p:blipFill>
        <p:spPr>
          <a:xfrm>
            <a:off x="2919846" y="3933316"/>
            <a:ext cx="5876060" cy="1610234"/>
          </a:xfrm>
          <a:prstGeom prst="rect">
            <a:avLst/>
          </a:prstGeom>
        </p:spPr>
      </p:pic>
      <p:pic>
        <p:nvPicPr>
          <p:cNvPr id="7" name="Immagine 6"/>
          <p:cNvPicPr/>
          <p:nvPr/>
        </p:nvPicPr>
        <p:blipFill rotWithShape="1">
          <a:blip r:embed="rId4" cstate="print"/>
          <a:srcRect r="22951"/>
          <a:stretch/>
        </p:blipFill>
        <p:spPr bwMode="auto">
          <a:xfrm>
            <a:off x="5460725" y="1551319"/>
            <a:ext cx="3536640" cy="1884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7498079" y="3561703"/>
            <a:ext cx="155448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50" dirty="0" err="1">
                <a:highlight>
                  <a:srgbClr val="FFFF00"/>
                </a:highlight>
              </a:rPr>
              <a:t>Ist</a:t>
            </a:r>
            <a:r>
              <a:rPr lang="it-IT" sz="1350" dirty="0">
                <a:highlight>
                  <a:srgbClr val="FFFF00"/>
                </a:highlight>
              </a:rPr>
              <a:t>. Professionali - 2014</a:t>
            </a:r>
          </a:p>
        </p:txBody>
      </p:sp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457200" y="279893"/>
            <a:ext cx="8229600" cy="645141"/>
          </a:xfrm>
        </p:spPr>
        <p:txBody>
          <a:bodyPr>
            <a:normAutofit fontScale="90000"/>
          </a:bodyPr>
          <a:lstStyle/>
          <a:p>
            <a:r>
              <a:rPr lang="it-IT" dirty="0"/>
              <a:t>Esempi di domande  </a:t>
            </a:r>
          </a:p>
        </p:txBody>
      </p:sp>
    </p:spTree>
    <p:extLst>
      <p:ext uri="{BB962C8B-B14F-4D97-AF65-F5344CB8AC3E}">
        <p14:creationId xmlns:p14="http://schemas.microsoft.com/office/powerpoint/2010/main" val="4177730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</a:t>
            </a:r>
            <a:r>
              <a:rPr lang="it-IT" dirty="0" err="1"/>
              <a:t>prestest</a:t>
            </a:r>
            <a:r>
              <a:rPr lang="it-IT" dirty="0"/>
              <a:t> nelle classi quinte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29260"/>
            <a:ext cx="8229600" cy="5262979"/>
          </a:xfrm>
        </p:spPr>
        <p:txBody>
          <a:bodyPr>
            <a:normAutofit/>
          </a:bodyPr>
          <a:lstStyle/>
          <a:p>
            <a:r>
              <a:rPr lang="it-IT" dirty="0"/>
              <a:t>Dal 2013 al 2016 sono state condotte quattro campagne di </a:t>
            </a:r>
            <a:r>
              <a:rPr lang="it-IT" dirty="0" err="1"/>
              <a:t>pretest</a:t>
            </a:r>
            <a:r>
              <a:rPr lang="it-IT" dirty="0"/>
              <a:t> sulle </a:t>
            </a:r>
            <a:r>
              <a:rPr lang="it-IT" b="1" dirty="0"/>
              <a:t>classi quinte</a:t>
            </a:r>
            <a:r>
              <a:rPr lang="it-IT" dirty="0"/>
              <a:t>.</a:t>
            </a:r>
          </a:p>
          <a:p>
            <a:r>
              <a:rPr lang="it-IT" dirty="0"/>
              <a:t>Fin dall’inizio i fascicoli somministrati hanno previsto elementi di </a:t>
            </a:r>
            <a:r>
              <a:rPr lang="it-IT" b="1" dirty="0"/>
              <a:t>differenziazione</a:t>
            </a:r>
            <a:r>
              <a:rPr lang="it-IT" dirty="0"/>
              <a:t> a seconda delle tipologie di scuole.</a:t>
            </a:r>
          </a:p>
          <a:p>
            <a:r>
              <a:rPr lang="it-IT" dirty="0"/>
              <a:t>Presenza di </a:t>
            </a:r>
            <a:r>
              <a:rPr lang="it-IT" b="1" dirty="0"/>
              <a:t>domande comuni </a:t>
            </a:r>
            <a:r>
              <a:rPr lang="it-IT" dirty="0"/>
              <a:t>a tutti gli indirizzi e </a:t>
            </a:r>
            <a:r>
              <a:rPr lang="it-IT" b="1" dirty="0"/>
              <a:t>domande specifiche</a:t>
            </a:r>
            <a:r>
              <a:rPr lang="it-IT" dirty="0"/>
              <a:t>.</a:t>
            </a:r>
          </a:p>
          <a:p>
            <a:r>
              <a:rPr lang="it-IT" dirty="0"/>
              <a:t>È in corso il quinto </a:t>
            </a:r>
            <a:r>
              <a:rPr lang="it-IT" dirty="0" err="1"/>
              <a:t>pretest</a:t>
            </a:r>
            <a:r>
              <a:rPr lang="it-IT" dirty="0"/>
              <a:t> (2017). Le domande sono attualmente somministrate in formato </a:t>
            </a:r>
            <a:r>
              <a:rPr lang="it-IT" b="1" dirty="0"/>
              <a:t>CBT</a:t>
            </a:r>
            <a:r>
              <a:rPr lang="it-IT" dirty="0"/>
              <a:t> (Computer </a:t>
            </a:r>
            <a:r>
              <a:rPr lang="it-IT" dirty="0" err="1"/>
              <a:t>Based</a:t>
            </a:r>
            <a:r>
              <a:rPr lang="it-IT" dirty="0"/>
              <a:t> Test).</a:t>
            </a:r>
          </a:p>
        </p:txBody>
      </p:sp>
    </p:spTree>
    <p:extLst>
      <p:ext uri="{BB962C8B-B14F-4D97-AF65-F5344CB8AC3E}">
        <p14:creationId xmlns:p14="http://schemas.microsoft.com/office/powerpoint/2010/main" val="27655848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5733" t="22106" r="31353" b="11285"/>
          <a:stretch/>
        </p:blipFill>
        <p:spPr>
          <a:xfrm>
            <a:off x="193799" y="1332561"/>
            <a:ext cx="3825404" cy="381301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4"/>
          <a:srcRect l="21459" t="26262" r="21459" b="20707"/>
          <a:stretch/>
        </p:blipFill>
        <p:spPr>
          <a:xfrm>
            <a:off x="3896971" y="1784119"/>
            <a:ext cx="5176373" cy="3088178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7347399" y="5145579"/>
            <a:ext cx="158878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50" dirty="0" err="1">
                <a:highlight>
                  <a:srgbClr val="FFFF00"/>
                </a:highlight>
              </a:rPr>
              <a:t>Ist</a:t>
            </a:r>
            <a:r>
              <a:rPr lang="it-IT" sz="1350" dirty="0">
                <a:highlight>
                  <a:srgbClr val="FFFF00"/>
                </a:highlight>
              </a:rPr>
              <a:t>. Professionali - 2014</a:t>
            </a:r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457200" y="279893"/>
            <a:ext cx="8229600" cy="645141"/>
          </a:xfrm>
        </p:spPr>
        <p:txBody>
          <a:bodyPr>
            <a:normAutofit fontScale="90000"/>
          </a:bodyPr>
          <a:lstStyle/>
          <a:p>
            <a:r>
              <a:rPr lang="it-IT" dirty="0"/>
              <a:t>Esempi di domande  </a:t>
            </a:r>
          </a:p>
        </p:txBody>
      </p:sp>
    </p:spTree>
    <p:extLst>
      <p:ext uri="{BB962C8B-B14F-4D97-AF65-F5344CB8AC3E}">
        <p14:creationId xmlns:p14="http://schemas.microsoft.com/office/powerpoint/2010/main" val="37104318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25870" t="62020" r="18734" b="25252"/>
          <a:stretch/>
        </p:blipFill>
        <p:spPr>
          <a:xfrm>
            <a:off x="587087" y="1444336"/>
            <a:ext cx="8486472" cy="125210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/>
          <a:srcRect l="19967" t="36666" r="22496" b="43737"/>
          <a:stretch/>
        </p:blipFill>
        <p:spPr>
          <a:xfrm>
            <a:off x="706957" y="3044537"/>
            <a:ext cx="6888797" cy="1506682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7347399" y="5145579"/>
            <a:ext cx="158878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50" dirty="0" err="1">
                <a:highlight>
                  <a:srgbClr val="FFFF00"/>
                </a:highlight>
              </a:rPr>
              <a:t>Ist</a:t>
            </a:r>
            <a:r>
              <a:rPr lang="it-IT" sz="1350" dirty="0">
                <a:highlight>
                  <a:srgbClr val="FFFF00"/>
                </a:highlight>
              </a:rPr>
              <a:t>. Professionali - 2014</a:t>
            </a:r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457200" y="285148"/>
            <a:ext cx="8229600" cy="645141"/>
          </a:xfrm>
        </p:spPr>
        <p:txBody>
          <a:bodyPr>
            <a:normAutofit fontScale="90000"/>
          </a:bodyPr>
          <a:lstStyle/>
          <a:p>
            <a:r>
              <a:rPr lang="it-IT" dirty="0"/>
              <a:t>Esempi di domande  </a:t>
            </a:r>
          </a:p>
        </p:txBody>
      </p:sp>
    </p:spTree>
    <p:extLst>
      <p:ext uri="{BB962C8B-B14F-4D97-AF65-F5344CB8AC3E}">
        <p14:creationId xmlns:p14="http://schemas.microsoft.com/office/powerpoint/2010/main" val="305429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954" t="22488" r="27590" b="6318"/>
          <a:stretch/>
        </p:blipFill>
        <p:spPr>
          <a:xfrm>
            <a:off x="195349" y="1049707"/>
            <a:ext cx="4305993" cy="423776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/>
          <a:srcRect l="26648" t="39697" r="28724" b="39697"/>
          <a:stretch/>
        </p:blipFill>
        <p:spPr>
          <a:xfrm>
            <a:off x="4246789" y="1375810"/>
            <a:ext cx="4853570" cy="1439141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6491188" y="3507972"/>
            <a:ext cx="158878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50" dirty="0">
                <a:highlight>
                  <a:srgbClr val="FFFF00"/>
                </a:highlight>
              </a:rPr>
              <a:t>ITT -  2016</a:t>
            </a:r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457200" y="279893"/>
            <a:ext cx="8229600" cy="645141"/>
          </a:xfrm>
        </p:spPr>
        <p:txBody>
          <a:bodyPr>
            <a:normAutofit fontScale="90000"/>
          </a:bodyPr>
          <a:lstStyle/>
          <a:p>
            <a:r>
              <a:rPr lang="it-IT" dirty="0"/>
              <a:t>Esempi di domande  </a:t>
            </a:r>
          </a:p>
        </p:txBody>
      </p:sp>
    </p:spTree>
    <p:extLst>
      <p:ext uri="{BB962C8B-B14F-4D97-AF65-F5344CB8AC3E}">
        <p14:creationId xmlns:p14="http://schemas.microsoft.com/office/powerpoint/2010/main" val="6158201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21394" t="27374" r="21718" b="41008"/>
          <a:stretch/>
        </p:blipFill>
        <p:spPr>
          <a:xfrm>
            <a:off x="286749" y="879452"/>
            <a:ext cx="5480860" cy="195622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/>
          <a:srcRect l="22042" t="22430" r="21126" b="64968"/>
          <a:stretch/>
        </p:blipFill>
        <p:spPr>
          <a:xfrm>
            <a:off x="286749" y="3530283"/>
            <a:ext cx="5817297" cy="82838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2"/>
          <a:srcRect l="21394" t="59585" r="24421" b="13434"/>
          <a:stretch/>
        </p:blipFill>
        <p:spPr>
          <a:xfrm>
            <a:off x="2537422" y="1574056"/>
            <a:ext cx="5401336" cy="1727136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3"/>
          <a:srcRect l="22043" t="35986" r="24156" b="43031"/>
          <a:stretch/>
        </p:blipFill>
        <p:spPr>
          <a:xfrm>
            <a:off x="2579197" y="3995796"/>
            <a:ext cx="5905853" cy="1479175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701373" y="4937761"/>
            <a:ext cx="158878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50" dirty="0">
                <a:highlight>
                  <a:srgbClr val="FFFF00"/>
                </a:highlight>
              </a:rPr>
              <a:t>LNS - 2016</a:t>
            </a:r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457200" y="279893"/>
            <a:ext cx="8229600" cy="645141"/>
          </a:xfrm>
        </p:spPr>
        <p:txBody>
          <a:bodyPr>
            <a:normAutofit fontScale="90000"/>
          </a:bodyPr>
          <a:lstStyle/>
          <a:p>
            <a:r>
              <a:rPr lang="it-IT" dirty="0"/>
              <a:t>Esempi di domande  </a:t>
            </a:r>
          </a:p>
        </p:txBody>
      </p:sp>
    </p:spTree>
    <p:extLst>
      <p:ext uri="{BB962C8B-B14F-4D97-AF65-F5344CB8AC3E}">
        <p14:creationId xmlns:p14="http://schemas.microsoft.com/office/powerpoint/2010/main" val="150307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27167" t="24653" r="29295" b="4948"/>
          <a:stretch/>
        </p:blipFill>
        <p:spPr>
          <a:xfrm>
            <a:off x="4327679" y="1013621"/>
            <a:ext cx="4644731" cy="482295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/>
          <a:srcRect l="27737" t="22223" r="34671" b="25758"/>
          <a:stretch/>
        </p:blipFill>
        <p:spPr>
          <a:xfrm>
            <a:off x="212878" y="1445376"/>
            <a:ext cx="4114801" cy="3656606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033882" y="5192278"/>
            <a:ext cx="158878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50" dirty="0">
                <a:highlight>
                  <a:srgbClr val="FFFF00"/>
                </a:highlight>
              </a:rPr>
              <a:t>LNS - 2016</a:t>
            </a:r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457200" y="279893"/>
            <a:ext cx="8229600" cy="645141"/>
          </a:xfrm>
        </p:spPr>
        <p:txBody>
          <a:bodyPr>
            <a:normAutofit fontScale="90000"/>
          </a:bodyPr>
          <a:lstStyle/>
          <a:p>
            <a:r>
              <a:rPr lang="it-IT" dirty="0"/>
              <a:t>Esempi di domande  </a:t>
            </a:r>
          </a:p>
        </p:txBody>
      </p:sp>
    </p:spTree>
    <p:extLst>
      <p:ext uri="{BB962C8B-B14F-4D97-AF65-F5344CB8AC3E}">
        <p14:creationId xmlns:p14="http://schemas.microsoft.com/office/powerpoint/2010/main" val="5794089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26025" t="22222" r="25662" b="11192"/>
          <a:stretch/>
        </p:blipFill>
        <p:spPr>
          <a:xfrm>
            <a:off x="278477" y="1127414"/>
            <a:ext cx="5286895" cy="467927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/>
          <a:srcRect l="25248" t="43462" r="43357" b="40134"/>
          <a:stretch/>
        </p:blipFill>
        <p:spPr>
          <a:xfrm>
            <a:off x="5021849" y="2885556"/>
            <a:ext cx="3939128" cy="1321724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6805448" y="1839310"/>
            <a:ext cx="1912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highlight>
                  <a:srgbClr val="FFFF00"/>
                </a:highlight>
              </a:rPr>
              <a:t>Domanda comune</a:t>
            </a:r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457200" y="279893"/>
            <a:ext cx="8229600" cy="645141"/>
          </a:xfrm>
        </p:spPr>
        <p:txBody>
          <a:bodyPr>
            <a:normAutofit fontScale="90000"/>
          </a:bodyPr>
          <a:lstStyle/>
          <a:p>
            <a:r>
              <a:rPr lang="it-IT" dirty="0"/>
              <a:t>Esempi di domande  </a:t>
            </a:r>
          </a:p>
        </p:txBody>
      </p:sp>
    </p:spTree>
    <p:extLst>
      <p:ext uri="{BB962C8B-B14F-4D97-AF65-F5344CB8AC3E}">
        <p14:creationId xmlns:p14="http://schemas.microsoft.com/office/powerpoint/2010/main" val="28965708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25300" t="44121" r="23378" b="15718"/>
          <a:stretch/>
        </p:blipFill>
        <p:spPr>
          <a:xfrm>
            <a:off x="435222" y="1219856"/>
            <a:ext cx="8396049" cy="4219248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7015655" y="5964620"/>
            <a:ext cx="1912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highlight>
                  <a:srgbClr val="FFFF00"/>
                </a:highlight>
              </a:rPr>
              <a:t>Domanda comune</a:t>
            </a:r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457200" y="279893"/>
            <a:ext cx="8229600" cy="645141"/>
          </a:xfrm>
        </p:spPr>
        <p:txBody>
          <a:bodyPr>
            <a:normAutofit fontScale="90000"/>
          </a:bodyPr>
          <a:lstStyle/>
          <a:p>
            <a:r>
              <a:rPr lang="it-IT" dirty="0"/>
              <a:t>Esempi di domande  </a:t>
            </a:r>
          </a:p>
        </p:txBody>
      </p:sp>
    </p:spTree>
    <p:extLst>
      <p:ext uri="{BB962C8B-B14F-4D97-AF65-F5344CB8AC3E}">
        <p14:creationId xmlns:p14="http://schemas.microsoft.com/office/powerpoint/2010/main" val="39297595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/>
          <a:srcRect l="24897" t="50808" r="24507" b="20808"/>
          <a:stretch/>
        </p:blipFill>
        <p:spPr>
          <a:xfrm>
            <a:off x="715350" y="1352986"/>
            <a:ext cx="7530016" cy="271273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4"/>
          <a:srcRect l="27011" t="52364" r="25610" b="38909"/>
          <a:stretch/>
        </p:blipFill>
        <p:spPr>
          <a:xfrm>
            <a:off x="715350" y="4493675"/>
            <a:ext cx="5973222" cy="706581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6868510" y="5838496"/>
            <a:ext cx="1912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highlight>
                  <a:srgbClr val="FFFF00"/>
                </a:highlight>
              </a:rPr>
              <a:t>Domanda comune</a:t>
            </a:r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457200" y="279893"/>
            <a:ext cx="8229600" cy="645141"/>
          </a:xfrm>
        </p:spPr>
        <p:txBody>
          <a:bodyPr>
            <a:normAutofit fontScale="90000"/>
          </a:bodyPr>
          <a:lstStyle/>
          <a:p>
            <a:r>
              <a:rPr lang="it-IT" dirty="0"/>
              <a:t>Esempi di domande  </a:t>
            </a:r>
          </a:p>
        </p:txBody>
      </p:sp>
    </p:spTree>
    <p:extLst>
      <p:ext uri="{BB962C8B-B14F-4D97-AF65-F5344CB8AC3E}">
        <p14:creationId xmlns:p14="http://schemas.microsoft.com/office/powerpoint/2010/main" val="40879455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/>
          <a:srcRect l="26067" t="37555" r="29568" b="8181"/>
          <a:stretch/>
        </p:blipFill>
        <p:spPr>
          <a:xfrm>
            <a:off x="662259" y="1658775"/>
            <a:ext cx="6411979" cy="503631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4"/>
          <a:srcRect l="24897" t="50808" r="24507" b="42776"/>
          <a:stretch/>
        </p:blipFill>
        <p:spPr>
          <a:xfrm>
            <a:off x="662259" y="662152"/>
            <a:ext cx="7857289" cy="639879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6805448" y="1839310"/>
            <a:ext cx="1912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highlight>
                  <a:srgbClr val="FFFF00"/>
                </a:highlight>
              </a:rPr>
              <a:t>Domanda comune</a:t>
            </a:r>
          </a:p>
        </p:txBody>
      </p:sp>
    </p:spTree>
    <p:extLst>
      <p:ext uri="{BB962C8B-B14F-4D97-AF65-F5344CB8AC3E}">
        <p14:creationId xmlns:p14="http://schemas.microsoft.com/office/powerpoint/2010/main" val="34648737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4888" t="45567" r="24725" b="16285"/>
          <a:stretch/>
        </p:blipFill>
        <p:spPr>
          <a:xfrm>
            <a:off x="127579" y="1074491"/>
            <a:ext cx="8615221" cy="4188504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6957848" y="5538952"/>
            <a:ext cx="1912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highlight>
                  <a:srgbClr val="FFFF00"/>
                </a:highlight>
              </a:rPr>
              <a:t>Domanda comune</a:t>
            </a:r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457200" y="279893"/>
            <a:ext cx="8229600" cy="645141"/>
          </a:xfrm>
        </p:spPr>
        <p:txBody>
          <a:bodyPr>
            <a:normAutofit fontScale="90000"/>
          </a:bodyPr>
          <a:lstStyle/>
          <a:p>
            <a:r>
              <a:rPr lang="it-IT" dirty="0"/>
              <a:t>Esempi di domande  </a:t>
            </a:r>
          </a:p>
        </p:txBody>
      </p:sp>
    </p:spTree>
    <p:extLst>
      <p:ext uri="{BB962C8B-B14F-4D97-AF65-F5344CB8AC3E}">
        <p14:creationId xmlns:p14="http://schemas.microsoft.com/office/powerpoint/2010/main" val="2734884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5141"/>
          </a:xfrm>
        </p:spPr>
        <p:txBody>
          <a:bodyPr>
            <a:normAutofit fontScale="90000"/>
          </a:bodyPr>
          <a:lstStyle/>
          <a:p>
            <a:r>
              <a:rPr lang="it-IT" dirty="0"/>
              <a:t>Classe quinta: i </a:t>
            </a:r>
            <a:r>
              <a:rPr lang="it-IT" dirty="0" err="1"/>
              <a:t>pretest</a:t>
            </a:r>
            <a:r>
              <a:rPr lang="it-IT" dirty="0"/>
              <a:t> 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6423011"/>
              </p:ext>
            </p:extLst>
          </p:nvPr>
        </p:nvGraphicFramePr>
        <p:xfrm>
          <a:off x="376518" y="919779"/>
          <a:ext cx="8605494" cy="5179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3054">
                  <a:extLst>
                    <a:ext uri="{9D8B030D-6E8A-4147-A177-3AD203B41FA5}">
                      <a16:colId xmlns:a16="http://schemas.microsoft.com/office/drawing/2014/main" xmlns="" val="3660139882"/>
                    </a:ext>
                  </a:extLst>
                </a:gridCol>
                <a:gridCol w="1421760">
                  <a:extLst>
                    <a:ext uri="{9D8B030D-6E8A-4147-A177-3AD203B41FA5}">
                      <a16:colId xmlns:a16="http://schemas.microsoft.com/office/drawing/2014/main" xmlns="" val="3068347929"/>
                    </a:ext>
                  </a:extLst>
                </a:gridCol>
                <a:gridCol w="1561180">
                  <a:extLst>
                    <a:ext uri="{9D8B030D-6E8A-4147-A177-3AD203B41FA5}">
                      <a16:colId xmlns:a16="http://schemas.microsoft.com/office/drawing/2014/main" xmlns="" val="105708180"/>
                    </a:ext>
                  </a:extLst>
                </a:gridCol>
                <a:gridCol w="1426696">
                  <a:extLst>
                    <a:ext uri="{9D8B030D-6E8A-4147-A177-3AD203B41FA5}">
                      <a16:colId xmlns:a16="http://schemas.microsoft.com/office/drawing/2014/main" xmlns="" val="676971168"/>
                    </a:ext>
                  </a:extLst>
                </a:gridCol>
                <a:gridCol w="923054">
                  <a:extLst>
                    <a:ext uri="{9D8B030D-6E8A-4147-A177-3AD203B41FA5}">
                      <a16:colId xmlns:a16="http://schemas.microsoft.com/office/drawing/2014/main" xmlns="" val="108354326"/>
                    </a:ext>
                  </a:extLst>
                </a:gridCol>
                <a:gridCol w="1426696">
                  <a:extLst>
                    <a:ext uri="{9D8B030D-6E8A-4147-A177-3AD203B41FA5}">
                      <a16:colId xmlns:a16="http://schemas.microsoft.com/office/drawing/2014/main" xmlns="" val="4048193801"/>
                    </a:ext>
                  </a:extLst>
                </a:gridCol>
                <a:gridCol w="923054">
                  <a:extLst>
                    <a:ext uri="{9D8B030D-6E8A-4147-A177-3AD203B41FA5}">
                      <a16:colId xmlns:a16="http://schemas.microsoft.com/office/drawing/2014/main" xmlns="" val="3745746715"/>
                    </a:ext>
                  </a:extLst>
                </a:gridCol>
              </a:tblGrid>
              <a:tr h="422841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84167375"/>
                  </a:ext>
                </a:extLst>
              </a:tr>
              <a:tr h="422841">
                <a:tc>
                  <a:txBody>
                    <a:bodyPr/>
                    <a:lstStyle/>
                    <a:p>
                      <a:r>
                        <a:rPr lang="it-IT" b="1" dirty="0"/>
                        <a:t>Anno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Licei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Tecnici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Professionali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8">
                  <a:txBody>
                    <a:bodyPr/>
                    <a:lstStyle/>
                    <a:p>
                      <a:pPr algn="ctr"/>
                      <a:r>
                        <a:rPr lang="it-IT" dirty="0"/>
                        <a:t>Somministrazione</a:t>
                      </a:r>
                    </a:p>
                    <a:p>
                      <a:pPr algn="ctr"/>
                      <a:r>
                        <a:rPr lang="it-IT" dirty="0"/>
                        <a:t>CARTACEA</a:t>
                      </a:r>
                    </a:p>
                  </a:txBody>
                  <a:tcPr vert="vert"/>
                </a:tc>
                <a:extLst>
                  <a:ext uri="{0D108BD9-81ED-4DB2-BD59-A6C34878D82A}">
                    <a16:rowId xmlns:a16="http://schemas.microsoft.com/office/drawing/2014/main" xmlns="" val="2370166014"/>
                  </a:ext>
                </a:extLst>
              </a:tr>
              <a:tr h="422841">
                <a:tc>
                  <a:txBody>
                    <a:bodyPr/>
                    <a:lstStyle/>
                    <a:p>
                      <a:r>
                        <a:rPr lang="it-IT" dirty="0"/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14 domande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14 domande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14 domande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2407261"/>
                  </a:ext>
                </a:extLst>
              </a:tr>
              <a:tr h="422841">
                <a:tc>
                  <a:txBody>
                    <a:bodyPr/>
                    <a:lstStyle/>
                    <a:p>
                      <a:r>
                        <a:rPr lang="it-IT" b="1" dirty="0"/>
                        <a:t>Anno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LS e ITT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Altri licei e 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Professionali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20887487"/>
                  </a:ext>
                </a:extLst>
              </a:tr>
              <a:tr h="422841">
                <a:tc>
                  <a:txBody>
                    <a:bodyPr/>
                    <a:lstStyle/>
                    <a:p>
                      <a:r>
                        <a:rPr lang="it-IT" dirty="0"/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40 domande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38 domande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49 domande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61790930"/>
                  </a:ext>
                </a:extLst>
              </a:tr>
              <a:tr h="422841">
                <a:tc>
                  <a:txBody>
                    <a:bodyPr/>
                    <a:lstStyle/>
                    <a:p>
                      <a:r>
                        <a:rPr lang="it-IT" dirty="0"/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27 domande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33 domande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27 domande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16887280"/>
                  </a:ext>
                </a:extLst>
              </a:tr>
              <a:tr h="422841">
                <a:tc>
                  <a:txBody>
                    <a:bodyPr/>
                    <a:lstStyle/>
                    <a:p>
                      <a:r>
                        <a:rPr lang="it-IT" b="1" dirty="0"/>
                        <a:t>Anno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LNS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ITT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Professionali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269614"/>
                  </a:ext>
                </a:extLst>
              </a:tr>
              <a:tr h="739972">
                <a:tc>
                  <a:txBody>
                    <a:bodyPr/>
                    <a:lstStyle/>
                    <a:p>
                      <a:r>
                        <a:rPr lang="it-IT" b="0" dirty="0"/>
                        <a:t>2016</a:t>
                      </a: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it-IT" b="0" dirty="0"/>
                        <a:t>Pretestati 10 fascicoli con una media di 20 domande a fascicolo e con domande comuni. In totale 96 domande.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73740038"/>
                  </a:ext>
                </a:extLst>
              </a:tr>
              <a:tr h="422841">
                <a:tc>
                  <a:txBody>
                    <a:bodyPr/>
                    <a:lstStyle/>
                    <a:p>
                      <a:r>
                        <a:rPr lang="it-IT" b="1" dirty="0"/>
                        <a:t>Anno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LNS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ITT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Professionali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16418777"/>
                  </a:ext>
                </a:extLst>
              </a:tr>
              <a:tr h="1057104">
                <a:tc>
                  <a:txBody>
                    <a:bodyPr/>
                    <a:lstStyle/>
                    <a:p>
                      <a:r>
                        <a:rPr lang="it-IT" b="0" dirty="0"/>
                        <a:t>2017</a:t>
                      </a: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it-IT" b="0" dirty="0"/>
                        <a:t>Sono in corso i </a:t>
                      </a:r>
                      <a:r>
                        <a:rPr lang="it-IT" b="0" dirty="0" err="1"/>
                        <a:t>pretest</a:t>
                      </a:r>
                      <a:r>
                        <a:rPr lang="it-IT" b="0" dirty="0"/>
                        <a:t> </a:t>
                      </a:r>
                      <a:r>
                        <a:rPr lang="it-IT" b="0" u="sng" dirty="0"/>
                        <a:t>a computer</a:t>
                      </a:r>
                      <a:r>
                        <a:rPr lang="it-IT" b="0" dirty="0"/>
                        <a:t>  (CBT) di 60 fascicoli per un totale di </a:t>
                      </a:r>
                      <a:r>
                        <a:rPr lang="it-IT" b="1" dirty="0"/>
                        <a:t>800 domande</a:t>
                      </a:r>
                      <a:r>
                        <a:rPr lang="it-IT" b="0" dirty="0"/>
                        <a:t>: quelle sopravvissute ai </a:t>
                      </a:r>
                      <a:r>
                        <a:rPr lang="it-IT" b="0" dirty="0" err="1"/>
                        <a:t>pretest</a:t>
                      </a:r>
                      <a:r>
                        <a:rPr lang="it-IT" b="0" dirty="0"/>
                        <a:t> 2013 - 2016  + domande create in base ai risultatati dei </a:t>
                      </a:r>
                      <a:r>
                        <a:rPr lang="it-IT" b="0" dirty="0" err="1"/>
                        <a:t>pretest</a:t>
                      </a:r>
                      <a:r>
                        <a:rPr lang="it-IT" b="0" dirty="0"/>
                        <a:t>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err="1"/>
                        <a:t>Sommin</a:t>
                      </a:r>
                      <a:r>
                        <a:rPr lang="it-IT" dirty="0"/>
                        <a:t>.</a:t>
                      </a:r>
                    </a:p>
                    <a:p>
                      <a:pPr algn="ctr"/>
                      <a:r>
                        <a:rPr lang="it-IT" dirty="0"/>
                        <a:t>Computer</a:t>
                      </a:r>
                    </a:p>
                  </a:txBody>
                  <a:tcPr vert="vert"/>
                </a:tc>
                <a:extLst>
                  <a:ext uri="{0D108BD9-81ED-4DB2-BD59-A6C34878D82A}">
                    <a16:rowId xmlns:a16="http://schemas.microsoft.com/office/drawing/2014/main" xmlns="" val="41425240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87996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1743075" y="2624818"/>
            <a:ext cx="6534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7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Grazie per l’attenzione</a:t>
            </a:r>
          </a:p>
        </p:txBody>
      </p:sp>
    </p:spTree>
    <p:extLst>
      <p:ext uri="{BB962C8B-B14F-4D97-AF65-F5344CB8AC3E}">
        <p14:creationId xmlns:p14="http://schemas.microsoft.com/office/powerpoint/2010/main" val="3687611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709448" y="700698"/>
            <a:ext cx="8126642" cy="430102"/>
          </a:xfrm>
        </p:spPr>
        <p:txBody>
          <a:bodyPr>
            <a:noAutofit/>
          </a:bodyPr>
          <a:lstStyle/>
          <a:p>
            <a:r>
              <a:rPr lang="it-IT" sz="3800" dirty="0">
                <a:solidFill>
                  <a:srgbClr val="99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E in più .. una sperimentazione con gli studenti UNIBO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604561" y="1908758"/>
            <a:ext cx="72835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Sperimentazione di un fascicolo con alcune domande di L13 a circa 250 studenti del primo anno dell’Università di Bologna – Alma Mater </a:t>
            </a:r>
            <a:r>
              <a:rPr lang="it-IT" sz="2400" dirty="0" err="1"/>
              <a:t>Studiorum</a:t>
            </a:r>
            <a:r>
              <a:rPr lang="it-IT" sz="2400" dirty="0"/>
              <a:t>, </a:t>
            </a:r>
            <a:r>
              <a:rPr lang="it-IT" sz="2400" dirty="0" err="1"/>
              <a:t>a.a</a:t>
            </a:r>
            <a:r>
              <a:rPr lang="it-IT" sz="2400" dirty="0"/>
              <a:t>. 2016/17 frequentanti i seguenti corsi di laurea:</a:t>
            </a:r>
          </a:p>
          <a:p>
            <a:endParaRPr lang="it-IT" sz="2400" dirty="0"/>
          </a:p>
          <a:p>
            <a:pPr marL="457200" indent="-457200">
              <a:buAutoNum type="arabicParenR"/>
            </a:pPr>
            <a:r>
              <a:rPr lang="it-IT" sz="2400" dirty="0"/>
              <a:t>80 studenti di Chimica e Tecnologie Farmaceutiche</a:t>
            </a:r>
          </a:p>
          <a:p>
            <a:pPr marL="457200" indent="-457200">
              <a:buAutoNum type="arabicParenR"/>
            </a:pPr>
            <a:r>
              <a:rPr lang="it-IT" sz="2400" dirty="0"/>
              <a:t>70 studenti di Scienze statistiche</a:t>
            </a:r>
          </a:p>
          <a:p>
            <a:pPr marL="457200" indent="-457200">
              <a:buAutoNum type="arabicParenR"/>
            </a:pPr>
            <a:r>
              <a:rPr lang="it-IT" sz="2400" dirty="0"/>
              <a:t>30 studenti di Ingegneria</a:t>
            </a:r>
          </a:p>
          <a:p>
            <a:pPr marL="457200" indent="-457200">
              <a:buAutoNum type="arabicParenR"/>
            </a:pPr>
            <a:r>
              <a:rPr lang="it-IT" sz="2400" dirty="0"/>
              <a:t>70 studenti di Scienze della Formazione Primaria</a:t>
            </a:r>
          </a:p>
          <a:p>
            <a:pPr marL="457200" indent="-457200">
              <a:buAutoNum type="arabicParenR"/>
            </a:pPr>
            <a:endParaRPr lang="it-IT" sz="2400" dirty="0"/>
          </a:p>
          <a:p>
            <a:pPr marL="342900" indent="-342900">
              <a:buFont typeface="Arial"/>
              <a:buChar char="•"/>
            </a:pPr>
            <a:r>
              <a:rPr lang="it-IT" sz="2400" dirty="0"/>
              <a:t>30 item di 4 ambiti di contenuto</a:t>
            </a:r>
          </a:p>
          <a:p>
            <a:pPr marL="342900" indent="-342900">
              <a:buFont typeface="Arial"/>
              <a:buChar char="•"/>
            </a:pPr>
            <a:r>
              <a:rPr lang="it-IT" sz="2400" dirty="0"/>
              <a:t>Somministrazione della durata di 1 ora </a:t>
            </a:r>
          </a:p>
        </p:txBody>
      </p:sp>
    </p:spTree>
    <p:extLst>
      <p:ext uri="{BB962C8B-B14F-4D97-AF65-F5344CB8AC3E}">
        <p14:creationId xmlns:p14="http://schemas.microsoft.com/office/powerpoint/2010/main" val="2743519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l="1029" r="4337"/>
          <a:stretch/>
        </p:blipFill>
        <p:spPr>
          <a:xfrm>
            <a:off x="207451" y="1415895"/>
            <a:ext cx="8705260" cy="1486329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451" y="2998633"/>
            <a:ext cx="8605091" cy="1756772"/>
          </a:xfrm>
          <a:prstGeom prst="rect">
            <a:avLst/>
          </a:prstGeom>
        </p:spPr>
      </p:pic>
      <p:sp>
        <p:nvSpPr>
          <p:cNvPr id="10" name="Esplosione 2 9"/>
          <p:cNvSpPr/>
          <p:nvPr/>
        </p:nvSpPr>
        <p:spPr>
          <a:xfrm>
            <a:off x="2426868" y="4226082"/>
            <a:ext cx="820954" cy="381977"/>
          </a:xfrm>
          <a:prstGeom prst="irregularSeal2">
            <a:avLst/>
          </a:prstGeom>
          <a:noFill/>
          <a:ln w="381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a destra 10"/>
          <p:cNvSpPr/>
          <p:nvPr/>
        </p:nvSpPr>
        <p:spPr>
          <a:xfrm>
            <a:off x="1933608" y="3426812"/>
            <a:ext cx="810228" cy="430768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in giù 11"/>
          <p:cNvSpPr/>
          <p:nvPr/>
        </p:nvSpPr>
        <p:spPr>
          <a:xfrm>
            <a:off x="5407639" y="2501262"/>
            <a:ext cx="405114" cy="61635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911" y="4812936"/>
            <a:ext cx="8410575" cy="1905000"/>
          </a:xfrm>
          <a:prstGeom prst="rect">
            <a:avLst/>
          </a:prstGeom>
        </p:spPr>
      </p:pic>
      <p:sp>
        <p:nvSpPr>
          <p:cNvPr id="14" name="Freccia in giù 13"/>
          <p:cNvSpPr/>
          <p:nvPr/>
        </p:nvSpPr>
        <p:spPr>
          <a:xfrm>
            <a:off x="3826791" y="4568640"/>
            <a:ext cx="405114" cy="25557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  <p:sp>
        <p:nvSpPr>
          <p:cNvPr id="15" name="Freccia a destra 14"/>
          <p:cNvSpPr/>
          <p:nvPr/>
        </p:nvSpPr>
        <p:spPr>
          <a:xfrm>
            <a:off x="983198" y="5245500"/>
            <a:ext cx="810228" cy="430768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Esplosione 2 15"/>
          <p:cNvSpPr/>
          <p:nvPr/>
        </p:nvSpPr>
        <p:spPr>
          <a:xfrm>
            <a:off x="2426868" y="5982854"/>
            <a:ext cx="925974" cy="485831"/>
          </a:xfrm>
          <a:prstGeom prst="irregularSeal2">
            <a:avLst/>
          </a:prstGeom>
          <a:noFill/>
          <a:ln w="381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3674346" y="2135153"/>
            <a:ext cx="5046562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4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Pretest</a:t>
            </a:r>
            <a:r>
              <a:rPr lang="it-IT" sz="24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2015 Fascicolo LS + ITT</a:t>
            </a:r>
          </a:p>
        </p:txBody>
      </p:sp>
      <p:sp>
        <p:nvSpPr>
          <p:cNvPr id="17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5141"/>
          </a:xfrm>
        </p:spPr>
        <p:txBody>
          <a:bodyPr>
            <a:normAutofit fontScale="90000"/>
          </a:bodyPr>
          <a:lstStyle/>
          <a:p>
            <a:r>
              <a:rPr lang="it-IT" dirty="0"/>
              <a:t>Esempi di domande 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7094482" y="4939863"/>
            <a:ext cx="1324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ighlight>
                  <a:srgbClr val="FFFF00"/>
                </a:highlight>
              </a:rPr>
              <a:t>Matricole</a:t>
            </a:r>
          </a:p>
        </p:txBody>
      </p:sp>
    </p:spTree>
    <p:extLst>
      <p:ext uri="{BB962C8B-B14F-4D97-AF65-F5344CB8AC3E}">
        <p14:creationId xmlns:p14="http://schemas.microsoft.com/office/powerpoint/2010/main" val="2796214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l="5458"/>
          <a:stretch/>
        </p:blipFill>
        <p:spPr>
          <a:xfrm>
            <a:off x="283779" y="964526"/>
            <a:ext cx="8403021" cy="5388977"/>
          </a:xfrm>
          <a:prstGeom prst="rect">
            <a:avLst/>
          </a:prstGeom>
        </p:spPr>
      </p:pic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5141"/>
          </a:xfrm>
        </p:spPr>
        <p:txBody>
          <a:bodyPr>
            <a:normAutofit fontScale="90000"/>
          </a:bodyPr>
          <a:lstStyle/>
          <a:p>
            <a:r>
              <a:rPr lang="it-IT" dirty="0"/>
              <a:t>Esempi di domande </a:t>
            </a:r>
          </a:p>
        </p:txBody>
      </p:sp>
    </p:spTree>
    <p:extLst>
      <p:ext uri="{BB962C8B-B14F-4D97-AF65-F5344CB8AC3E}">
        <p14:creationId xmlns:p14="http://schemas.microsoft.com/office/powerpoint/2010/main" val="4239835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l="7732" t="60522" r="5431"/>
          <a:stretch/>
        </p:blipFill>
        <p:spPr>
          <a:xfrm>
            <a:off x="178676" y="945930"/>
            <a:ext cx="6386915" cy="1760483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137" y="4734910"/>
            <a:ext cx="6044278" cy="1907628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0231" y="2843047"/>
            <a:ext cx="6916153" cy="1813519"/>
          </a:xfrm>
          <a:prstGeom prst="rect">
            <a:avLst/>
          </a:prstGeom>
        </p:spPr>
      </p:pic>
      <p:sp>
        <p:nvSpPr>
          <p:cNvPr id="10" name="Esplosione 2 9"/>
          <p:cNvSpPr/>
          <p:nvPr/>
        </p:nvSpPr>
        <p:spPr>
          <a:xfrm>
            <a:off x="4518426" y="3804746"/>
            <a:ext cx="983739" cy="285725"/>
          </a:xfrm>
          <a:prstGeom prst="irregularSeal2">
            <a:avLst/>
          </a:prstGeom>
          <a:noFill/>
          <a:ln w="381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7719848" y="2340022"/>
            <a:ext cx="1324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ighlight>
                  <a:srgbClr val="FFFF00"/>
                </a:highlight>
              </a:rPr>
              <a:t>Classe V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599089" y="4219904"/>
            <a:ext cx="1324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ighlight>
                  <a:srgbClr val="FFFF00"/>
                </a:highlight>
              </a:rPr>
              <a:t>Matricole</a:t>
            </a:r>
          </a:p>
        </p:txBody>
      </p:sp>
      <p:sp>
        <p:nvSpPr>
          <p:cNvPr id="1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5141"/>
          </a:xfrm>
        </p:spPr>
        <p:txBody>
          <a:bodyPr>
            <a:normAutofit fontScale="90000"/>
          </a:bodyPr>
          <a:lstStyle/>
          <a:p>
            <a:r>
              <a:rPr lang="it-IT" dirty="0"/>
              <a:t>Esempi di domande  </a:t>
            </a:r>
          </a:p>
        </p:txBody>
      </p:sp>
      <p:sp>
        <p:nvSpPr>
          <p:cNvPr id="13" name="Esplosione 2 9"/>
          <p:cNvSpPr/>
          <p:nvPr/>
        </p:nvSpPr>
        <p:spPr>
          <a:xfrm>
            <a:off x="2763199" y="5817478"/>
            <a:ext cx="983739" cy="264703"/>
          </a:xfrm>
          <a:prstGeom prst="irregularSeal2">
            <a:avLst/>
          </a:prstGeom>
          <a:noFill/>
          <a:ln w="381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9357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l="4504"/>
          <a:stretch/>
        </p:blipFill>
        <p:spPr>
          <a:xfrm>
            <a:off x="635875" y="1106251"/>
            <a:ext cx="8261921" cy="1404600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741" y="2881776"/>
            <a:ext cx="6669691" cy="1750365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79" y="5031035"/>
            <a:ext cx="6673907" cy="147346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494742" y="2538364"/>
            <a:ext cx="1112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Matricole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570217" y="4683981"/>
            <a:ext cx="2425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>
                <a:solidFill>
                  <a:srgbClr val="FF0000"/>
                </a:solidFill>
              </a:rPr>
              <a:t>Pretest</a:t>
            </a:r>
            <a:r>
              <a:rPr lang="it-IT" b="1" dirty="0">
                <a:solidFill>
                  <a:srgbClr val="FF0000"/>
                </a:solidFill>
              </a:rPr>
              <a:t>   2016  LNS - ITE</a:t>
            </a:r>
          </a:p>
        </p:txBody>
      </p:sp>
      <p:sp>
        <p:nvSpPr>
          <p:cNvPr id="11" name="Titolo 1"/>
          <p:cNvSpPr>
            <a:spLocks noGrp="1"/>
          </p:cNvSpPr>
          <p:nvPr>
            <p:ph type="title"/>
          </p:nvPr>
        </p:nvSpPr>
        <p:spPr>
          <a:xfrm>
            <a:off x="457200" y="279893"/>
            <a:ext cx="8229600" cy="645141"/>
          </a:xfrm>
        </p:spPr>
        <p:txBody>
          <a:bodyPr>
            <a:normAutofit fontScale="90000"/>
          </a:bodyPr>
          <a:lstStyle/>
          <a:p>
            <a:r>
              <a:rPr lang="it-IT" dirty="0"/>
              <a:t>Esempi di domande  </a:t>
            </a:r>
          </a:p>
        </p:txBody>
      </p:sp>
    </p:spTree>
    <p:extLst>
      <p:ext uri="{BB962C8B-B14F-4D97-AF65-F5344CB8AC3E}">
        <p14:creationId xmlns:p14="http://schemas.microsoft.com/office/powerpoint/2010/main" val="3200965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1150109" y="719328"/>
            <a:ext cx="7415393" cy="430102"/>
          </a:xfrm>
        </p:spPr>
        <p:txBody>
          <a:bodyPr>
            <a:noAutofit/>
          </a:bodyPr>
          <a:lstStyle/>
          <a:p>
            <a:r>
              <a:rPr lang="it-IT" sz="4500" dirty="0">
                <a:solidFill>
                  <a:srgbClr val="99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Analisi didattica «in verticale» 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437849" y="1868647"/>
            <a:ext cx="7994496" cy="15927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charset="2"/>
              <a:buChar char="²"/>
            </a:pPr>
            <a:r>
              <a:rPr lang="it-IT" sz="2800" dirty="0"/>
              <a:t>Errori o </a:t>
            </a:r>
            <a:r>
              <a:rPr lang="it-IT" sz="2800" dirty="0" err="1"/>
              <a:t>misconcezioni</a:t>
            </a:r>
            <a:r>
              <a:rPr lang="it-IT" sz="2800" dirty="0"/>
              <a:t> che permangono nel tempo</a:t>
            </a:r>
          </a:p>
          <a:p>
            <a:pPr marL="457200" indent="-457200">
              <a:buFont typeface="Wingdings" charset="2"/>
              <a:buChar char="²"/>
            </a:pPr>
            <a:endParaRPr lang="it-IT" sz="2800" dirty="0"/>
          </a:p>
          <a:p>
            <a:pPr marL="457200" indent="-457200">
              <a:buFont typeface="Wingdings" charset="2"/>
              <a:buChar char="²"/>
            </a:pPr>
            <a:r>
              <a:rPr lang="it-IT" sz="2800" dirty="0"/>
              <a:t>Concetti che  si  sviluppano nel tempo</a:t>
            </a:r>
          </a:p>
          <a:p>
            <a:endParaRPr lang="it-IT" sz="1350" dirty="0"/>
          </a:p>
        </p:txBody>
      </p:sp>
    </p:spTree>
    <p:extLst>
      <p:ext uri="{BB962C8B-B14F-4D97-AF65-F5344CB8AC3E}">
        <p14:creationId xmlns:p14="http://schemas.microsoft.com/office/powerpoint/2010/main" val="5928085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SOHO.thmx</Template>
  <TotalTime>0</TotalTime>
  <Words>759</Words>
  <Application>Microsoft Macintosh PowerPoint</Application>
  <PresentationFormat>Presentazione su schermo (4:3)</PresentationFormat>
  <Paragraphs>210</Paragraphs>
  <Slides>30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1" baseType="lpstr">
      <vt:lpstr>Tema di Office</vt:lpstr>
      <vt:lpstr>Verso le prove Invalsi nella classe V secondaria di II grado II parte Analisi di alcune domande somministrate nelle classi quinte</vt:lpstr>
      <vt:lpstr>I prestest nelle classi quinte</vt:lpstr>
      <vt:lpstr>Classe quinta: i pretest </vt:lpstr>
      <vt:lpstr>E in più .. una sperimentazione con gli studenti UNIBO</vt:lpstr>
      <vt:lpstr>Esempi di domande </vt:lpstr>
      <vt:lpstr>Esempi di domande </vt:lpstr>
      <vt:lpstr>Esempi di domande  </vt:lpstr>
      <vt:lpstr>Esempi di domande  </vt:lpstr>
      <vt:lpstr>Analisi didattica «in verticale» </vt:lpstr>
      <vt:lpstr>Presentazione di PowerPoint</vt:lpstr>
      <vt:lpstr>Presentazione di PowerPoint</vt:lpstr>
      <vt:lpstr>Analisi didattica «in verticale»</vt:lpstr>
      <vt:lpstr>Analisi didattica «in verticale»</vt:lpstr>
      <vt:lpstr>Analisi didattica «in verticale»</vt:lpstr>
      <vt:lpstr>Analisi didattica «in verticale»</vt:lpstr>
      <vt:lpstr>Esempi di domande: un risultato inatteso  </vt:lpstr>
      <vt:lpstr>Esempi di domande: un risultato inatteso </vt:lpstr>
      <vt:lpstr>Esempi di domande  </vt:lpstr>
      <vt:lpstr>Esempi di domande  </vt:lpstr>
      <vt:lpstr>Esempi di domande  </vt:lpstr>
      <vt:lpstr>Esempi di domande  </vt:lpstr>
      <vt:lpstr>Esempi di domande  </vt:lpstr>
      <vt:lpstr>Esempi di domande  </vt:lpstr>
      <vt:lpstr>Esempi di domande  </vt:lpstr>
      <vt:lpstr>Esempi di domande  </vt:lpstr>
      <vt:lpstr>Esempi di domande  </vt:lpstr>
      <vt:lpstr>Esempi di domande  </vt:lpstr>
      <vt:lpstr>Presentazione di PowerPoint</vt:lpstr>
      <vt:lpstr>Esempi di domande  </vt:lpstr>
      <vt:lpstr>Presentazione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Alice Lemmo</dc:creator>
  <cp:lastModifiedBy>Cinzia Bonotto</cp:lastModifiedBy>
  <cp:revision>90</cp:revision>
  <dcterms:created xsi:type="dcterms:W3CDTF">2016-11-21T14:57:44Z</dcterms:created>
  <dcterms:modified xsi:type="dcterms:W3CDTF">2017-04-11T09:07:02Z</dcterms:modified>
</cp:coreProperties>
</file>